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23" r:id="rId4"/>
    <p:sldMasterId id="2147483724" r:id="rId5"/>
    <p:sldMasterId id="2147483725" r:id="rId6"/>
    <p:sldMasterId id="2147483726" r:id="rId7"/>
    <p:sldMasterId id="2147483727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33" r:id="rId87"/>
    <p:sldId id="334" r:id="rId88"/>
    <p:sldId id="335" r:id="rId89"/>
    <p:sldId id="336" r:id="rId90"/>
    <p:sldId id="337" r:id="rId91"/>
    <p:sldId id="338" r:id="rId92"/>
    <p:sldId id="339" r:id="rId93"/>
    <p:sldId id="340" r:id="rId94"/>
    <p:sldId id="341" r:id="rId95"/>
    <p:sldId id="342" r:id="rId96"/>
    <p:sldId id="343" r:id="rId97"/>
    <p:sldId id="344" r:id="rId98"/>
    <p:sldId id="345" r:id="rId99"/>
    <p:sldId id="346" r:id="rId100"/>
    <p:sldId id="347" r:id="rId101"/>
    <p:sldId id="348" r:id="rId102"/>
    <p:sldId id="349" r:id="rId103"/>
    <p:sldId id="350" r:id="rId104"/>
    <p:sldId id="351" r:id="rId105"/>
    <p:sldId id="352" r:id="rId106"/>
    <p:sldId id="353" r:id="rId107"/>
    <p:sldId id="354" r:id="rId108"/>
    <p:sldId id="355" r:id="rId109"/>
    <p:sldId id="356" r:id="rId110"/>
    <p:sldId id="357" r:id="rId111"/>
    <p:sldId id="358" r:id="rId112"/>
    <p:sldId id="359" r:id="rId113"/>
    <p:sldId id="360" r:id="rId114"/>
    <p:sldId id="361" r:id="rId115"/>
    <p:sldId id="362" r:id="rId116"/>
    <p:sldId id="363" r:id="rId117"/>
    <p:sldId id="364" r:id="rId118"/>
    <p:sldId id="365" r:id="rId119"/>
    <p:sldId id="366" r:id="rId120"/>
    <p:sldId id="367" r:id="rId121"/>
    <p:sldId id="368" r:id="rId122"/>
    <p:sldId id="369" r:id="rId123"/>
    <p:sldId id="370" r:id="rId124"/>
    <p:sldId id="371" r:id="rId125"/>
    <p:sldId id="372" r:id="rId126"/>
    <p:sldId id="373" r:id="rId127"/>
  </p:sldIdLst>
  <p:sldSz cy="5143500" cx="9144000"/>
  <p:notesSz cx="6858000" cy="9144000"/>
  <p:embeddedFontLst>
    <p:embeddedFont>
      <p:font typeface="Helvetica Neue"/>
      <p:regular r:id="rId128"/>
      <p:bold r:id="rId129"/>
      <p:italic r:id="rId130"/>
      <p:boldItalic r:id="rId131"/>
    </p:embeddedFont>
    <p:embeddedFont>
      <p:font typeface="Helvetica Neue Light"/>
      <p:regular r:id="rId132"/>
      <p:bold r:id="rId133"/>
      <p:italic r:id="rId134"/>
      <p:boldItalic r:id="rId135"/>
    </p:embeddedFont>
    <p:embeddedFont>
      <p:font typeface="Gill Sans"/>
      <p:regular r:id="rId136"/>
      <p:bold r:id="rId1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F0B515A-6ABC-416B-96DC-72078A391A39}">
  <a:tblStyle styleId="{5F0B515A-6ABC-416B-96DC-72078A391A39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107" Type="http://schemas.openxmlformats.org/officeDocument/2006/relationships/slide" Target="slides/slide98.xml"/><Relationship Id="rId106" Type="http://schemas.openxmlformats.org/officeDocument/2006/relationships/slide" Target="slides/slide97.xml"/><Relationship Id="rId105" Type="http://schemas.openxmlformats.org/officeDocument/2006/relationships/slide" Target="slides/slide96.xml"/><Relationship Id="rId104" Type="http://schemas.openxmlformats.org/officeDocument/2006/relationships/slide" Target="slides/slide95.xml"/><Relationship Id="rId109" Type="http://schemas.openxmlformats.org/officeDocument/2006/relationships/slide" Target="slides/slide100.xml"/><Relationship Id="rId108" Type="http://schemas.openxmlformats.org/officeDocument/2006/relationships/slide" Target="slides/slide99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103" Type="http://schemas.openxmlformats.org/officeDocument/2006/relationships/slide" Target="slides/slide94.xml"/><Relationship Id="rId102" Type="http://schemas.openxmlformats.org/officeDocument/2006/relationships/slide" Target="slides/slide93.xml"/><Relationship Id="rId101" Type="http://schemas.openxmlformats.org/officeDocument/2006/relationships/slide" Target="slides/slide92.xml"/><Relationship Id="rId100" Type="http://schemas.openxmlformats.org/officeDocument/2006/relationships/slide" Target="slides/slide91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129" Type="http://schemas.openxmlformats.org/officeDocument/2006/relationships/font" Target="fonts/HelveticaNeue-bold.fntdata"/><Relationship Id="rId128" Type="http://schemas.openxmlformats.org/officeDocument/2006/relationships/font" Target="fonts/HelveticaNeue-regular.fntdata"/><Relationship Id="rId127" Type="http://schemas.openxmlformats.org/officeDocument/2006/relationships/slide" Target="slides/slide118.xml"/><Relationship Id="rId126" Type="http://schemas.openxmlformats.org/officeDocument/2006/relationships/slide" Target="slides/slide117.xml"/><Relationship Id="rId26" Type="http://schemas.openxmlformats.org/officeDocument/2006/relationships/slide" Target="slides/slide17.xml"/><Relationship Id="rId121" Type="http://schemas.openxmlformats.org/officeDocument/2006/relationships/slide" Target="slides/slide112.xml"/><Relationship Id="rId25" Type="http://schemas.openxmlformats.org/officeDocument/2006/relationships/slide" Target="slides/slide16.xml"/><Relationship Id="rId120" Type="http://schemas.openxmlformats.org/officeDocument/2006/relationships/slide" Target="slides/slide111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125" Type="http://schemas.openxmlformats.org/officeDocument/2006/relationships/slide" Target="slides/slide116.xml"/><Relationship Id="rId29" Type="http://schemas.openxmlformats.org/officeDocument/2006/relationships/slide" Target="slides/slide20.xml"/><Relationship Id="rId124" Type="http://schemas.openxmlformats.org/officeDocument/2006/relationships/slide" Target="slides/slide115.xml"/><Relationship Id="rId123" Type="http://schemas.openxmlformats.org/officeDocument/2006/relationships/slide" Target="slides/slide114.xml"/><Relationship Id="rId122" Type="http://schemas.openxmlformats.org/officeDocument/2006/relationships/slide" Target="slides/slide113.xml"/><Relationship Id="rId95" Type="http://schemas.openxmlformats.org/officeDocument/2006/relationships/slide" Target="slides/slide86.xml"/><Relationship Id="rId94" Type="http://schemas.openxmlformats.org/officeDocument/2006/relationships/slide" Target="slides/slide85.xml"/><Relationship Id="rId97" Type="http://schemas.openxmlformats.org/officeDocument/2006/relationships/slide" Target="slides/slide88.xml"/><Relationship Id="rId96" Type="http://schemas.openxmlformats.org/officeDocument/2006/relationships/slide" Target="slides/slide87.xml"/><Relationship Id="rId11" Type="http://schemas.openxmlformats.org/officeDocument/2006/relationships/slide" Target="slides/slide2.xml"/><Relationship Id="rId99" Type="http://schemas.openxmlformats.org/officeDocument/2006/relationships/slide" Target="slides/slide90.xml"/><Relationship Id="rId10" Type="http://schemas.openxmlformats.org/officeDocument/2006/relationships/slide" Target="slides/slide1.xml"/><Relationship Id="rId98" Type="http://schemas.openxmlformats.org/officeDocument/2006/relationships/slide" Target="slides/slide89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91" Type="http://schemas.openxmlformats.org/officeDocument/2006/relationships/slide" Target="slides/slide82.xml"/><Relationship Id="rId90" Type="http://schemas.openxmlformats.org/officeDocument/2006/relationships/slide" Target="slides/slide81.xml"/><Relationship Id="rId93" Type="http://schemas.openxmlformats.org/officeDocument/2006/relationships/slide" Target="slides/slide84.xml"/><Relationship Id="rId92" Type="http://schemas.openxmlformats.org/officeDocument/2006/relationships/slide" Target="slides/slide83.xml"/><Relationship Id="rId118" Type="http://schemas.openxmlformats.org/officeDocument/2006/relationships/slide" Target="slides/slide109.xml"/><Relationship Id="rId117" Type="http://schemas.openxmlformats.org/officeDocument/2006/relationships/slide" Target="slides/slide108.xml"/><Relationship Id="rId116" Type="http://schemas.openxmlformats.org/officeDocument/2006/relationships/slide" Target="slides/slide107.xml"/><Relationship Id="rId115" Type="http://schemas.openxmlformats.org/officeDocument/2006/relationships/slide" Target="slides/slide106.xml"/><Relationship Id="rId119" Type="http://schemas.openxmlformats.org/officeDocument/2006/relationships/slide" Target="slides/slide110.xml"/><Relationship Id="rId15" Type="http://schemas.openxmlformats.org/officeDocument/2006/relationships/slide" Target="slides/slide6.xml"/><Relationship Id="rId110" Type="http://schemas.openxmlformats.org/officeDocument/2006/relationships/slide" Target="slides/slide101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14" Type="http://schemas.openxmlformats.org/officeDocument/2006/relationships/slide" Target="slides/slide105.xml"/><Relationship Id="rId18" Type="http://schemas.openxmlformats.org/officeDocument/2006/relationships/slide" Target="slides/slide9.xml"/><Relationship Id="rId113" Type="http://schemas.openxmlformats.org/officeDocument/2006/relationships/slide" Target="slides/slide104.xml"/><Relationship Id="rId112" Type="http://schemas.openxmlformats.org/officeDocument/2006/relationships/slide" Target="slides/slide103.xml"/><Relationship Id="rId111" Type="http://schemas.openxmlformats.org/officeDocument/2006/relationships/slide" Target="slides/slide102.xml"/><Relationship Id="rId84" Type="http://schemas.openxmlformats.org/officeDocument/2006/relationships/slide" Target="slides/slide75.xml"/><Relationship Id="rId83" Type="http://schemas.openxmlformats.org/officeDocument/2006/relationships/slide" Target="slides/slide74.xml"/><Relationship Id="rId86" Type="http://schemas.openxmlformats.org/officeDocument/2006/relationships/slide" Target="slides/slide77.xml"/><Relationship Id="rId85" Type="http://schemas.openxmlformats.org/officeDocument/2006/relationships/slide" Target="slides/slide76.xml"/><Relationship Id="rId88" Type="http://schemas.openxmlformats.org/officeDocument/2006/relationships/slide" Target="slides/slide79.xml"/><Relationship Id="rId87" Type="http://schemas.openxmlformats.org/officeDocument/2006/relationships/slide" Target="slides/slide78.xml"/><Relationship Id="rId89" Type="http://schemas.openxmlformats.org/officeDocument/2006/relationships/slide" Target="slides/slide80.xml"/><Relationship Id="rId80" Type="http://schemas.openxmlformats.org/officeDocument/2006/relationships/slide" Target="slides/slide71.xml"/><Relationship Id="rId82" Type="http://schemas.openxmlformats.org/officeDocument/2006/relationships/slide" Target="slides/slide73.xml"/><Relationship Id="rId81" Type="http://schemas.openxmlformats.org/officeDocument/2006/relationships/slide" Target="slides/slide72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slide" Target="slides/slide64.xml"/><Relationship Id="rId72" Type="http://schemas.openxmlformats.org/officeDocument/2006/relationships/slide" Target="slides/slide63.xml"/><Relationship Id="rId75" Type="http://schemas.openxmlformats.org/officeDocument/2006/relationships/slide" Target="slides/slide66.xml"/><Relationship Id="rId74" Type="http://schemas.openxmlformats.org/officeDocument/2006/relationships/slide" Target="slides/slide65.xml"/><Relationship Id="rId77" Type="http://schemas.openxmlformats.org/officeDocument/2006/relationships/slide" Target="slides/slide68.xml"/><Relationship Id="rId76" Type="http://schemas.openxmlformats.org/officeDocument/2006/relationships/slide" Target="slides/slide67.xml"/><Relationship Id="rId79" Type="http://schemas.openxmlformats.org/officeDocument/2006/relationships/slide" Target="slides/slide70.xml"/><Relationship Id="rId78" Type="http://schemas.openxmlformats.org/officeDocument/2006/relationships/slide" Target="slides/slide69.xml"/><Relationship Id="rId71" Type="http://schemas.openxmlformats.org/officeDocument/2006/relationships/slide" Target="slides/slide62.xml"/><Relationship Id="rId70" Type="http://schemas.openxmlformats.org/officeDocument/2006/relationships/slide" Target="slides/slide61.xml"/><Relationship Id="rId137" Type="http://schemas.openxmlformats.org/officeDocument/2006/relationships/font" Target="fonts/GillSans-bold.fntdata"/><Relationship Id="rId132" Type="http://schemas.openxmlformats.org/officeDocument/2006/relationships/font" Target="fonts/HelveticaNeueLight-regular.fntdata"/><Relationship Id="rId131" Type="http://schemas.openxmlformats.org/officeDocument/2006/relationships/font" Target="fonts/HelveticaNeue-boldItalic.fntdata"/><Relationship Id="rId130" Type="http://schemas.openxmlformats.org/officeDocument/2006/relationships/font" Target="fonts/HelveticaNeue-italic.fntdata"/><Relationship Id="rId136" Type="http://schemas.openxmlformats.org/officeDocument/2006/relationships/font" Target="fonts/GillSans-regular.fntdata"/><Relationship Id="rId135" Type="http://schemas.openxmlformats.org/officeDocument/2006/relationships/font" Target="fonts/HelveticaNeueLight-boldItalic.fntdata"/><Relationship Id="rId134" Type="http://schemas.openxmlformats.org/officeDocument/2006/relationships/font" Target="fonts/HelveticaNeueLight-italic.fntdata"/><Relationship Id="rId133" Type="http://schemas.openxmlformats.org/officeDocument/2006/relationships/font" Target="fonts/HelveticaNeueLight-bold.fntdata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66" Type="http://schemas.openxmlformats.org/officeDocument/2006/relationships/slide" Target="slides/slide57.xml"/><Relationship Id="rId65" Type="http://schemas.openxmlformats.org/officeDocument/2006/relationships/slide" Target="slides/slide56.xml"/><Relationship Id="rId68" Type="http://schemas.openxmlformats.org/officeDocument/2006/relationships/slide" Target="slides/slide59.xml"/><Relationship Id="rId67" Type="http://schemas.openxmlformats.org/officeDocument/2006/relationships/slide" Target="slides/slide58.xml"/><Relationship Id="rId60" Type="http://schemas.openxmlformats.org/officeDocument/2006/relationships/slide" Target="slides/slide51.xml"/><Relationship Id="rId69" Type="http://schemas.openxmlformats.org/officeDocument/2006/relationships/slide" Target="slides/slide6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55" Type="http://schemas.openxmlformats.org/officeDocument/2006/relationships/slide" Target="slides/slide46.xml"/><Relationship Id="rId54" Type="http://schemas.openxmlformats.org/officeDocument/2006/relationships/slide" Target="slides/slide45.xml"/><Relationship Id="rId57" Type="http://schemas.openxmlformats.org/officeDocument/2006/relationships/slide" Target="slides/slide48.xml"/><Relationship Id="rId56" Type="http://schemas.openxmlformats.org/officeDocument/2006/relationships/slide" Target="slides/slide47.xml"/><Relationship Id="rId59" Type="http://schemas.openxmlformats.org/officeDocument/2006/relationships/slide" Target="slides/slide50.xml"/><Relationship Id="rId58" Type="http://schemas.openxmlformats.org/officeDocument/2006/relationships/slide" Target="slides/slide4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4" name="Shape 31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Shape 41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Shape 111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5" name="Shape 111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Shape 1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Shape 1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Shape 1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Shape 1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Shape 1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Shape 1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Shape 1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Shape 1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Shape 1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Shape 1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Shape 117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2" name="Shape 117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Shape 1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Shape 1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Shape 1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Shape 1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Shape 43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Shape 119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2" name="Shape 11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Shape 1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Shape 1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Shape 1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Shape 1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Shape 1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Shape 1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Shape 121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9" name="Shape 121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Shape 1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Shape 1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Shape 1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Shape 1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Shape 1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Shape 1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Shape 1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Shape 1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8" name="Shape 4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Shape 4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9" name="Shape 44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5" name="Shape 45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2" name="Shape 46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8" name="Shape 46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6" name="Shape 47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2" name="Shape 48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2" name="Shape 32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7" name="Shape 48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2" name="Shape 4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7" name="Shape 49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2" name="Shape 50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7" name="Shape 50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4" name="Shape 51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Main	idea:	we	use	the	same	set	of	W	weights	at	all	time	 steps! 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0" name="Shape 52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6" name="Shape 52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1" name="Shape 53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9" name="Shape 53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8" name="Shape 54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7" name="Shape 55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2" name="Shape 56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3" name="Shape 57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1" name="Shape 58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9" name="Shape 5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4" name="Shape 59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9" name="Shape 5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4" name="Shape 6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9" name="Shape 60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4" name="Shape 61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0" name="Shape 62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6" name="Shape 62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3" name="Shape 63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For live demo with the different language: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"If you want to build a ship, don't drum up people together to collect wood and don't assign them tasks and work, but rather teach them to long for the endless immensity of the sea." </a:t>
            </a:r>
          </a:p>
        </p:txBody>
      </p:sp>
      <p:sp>
        <p:nvSpPr>
          <p:cNvPr id="639" name="Shape 63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Shape 6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Shape 6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QA and chat bots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Shape 6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Shape 6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Shape 6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Shape 6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Shape 6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Shape 6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Shape 7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Shape 7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Shape 7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Shape 7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7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Shape 7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Shape 7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Shape 7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0" name="Shape 36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Shape 7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9" name="Shape 7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Shape 7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Shape 81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3" name="Shape 81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Shape 8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Shape 85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2" name="Shape 85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Shape 85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9" name="Shape 85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6" name="Shape 86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Shape 8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Shape 8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Shape 8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Shape 8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Shape 8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Shape 89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0" name="Shape 90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Shape 90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7" name="Shape 90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Shape 91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4" name="Shape 91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Shape 9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Shape 9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Shape 9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Shape 9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Shape 93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6" name="Shape 93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Shape 9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Shape 9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Shape 9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Shape 9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Shape 9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Shape 9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Shape 9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Shape 9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Shape 9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Shape 9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Shape 9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Shape 9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Shape 9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Shape 9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Shape 10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Shape 10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Shape 10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Shape 10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Shape 10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Shape 10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Shape 10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Shape 10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Shape 10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Shape 10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Shape 10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Shape 10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Shape 10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Shape 10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Shape 10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Shape 10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Shape 10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Shape 10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Shape 107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5" name="Shape 107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Shape 108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2" name="Shape 108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Shape 108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8" name="Shape 108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Shape 109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6" name="Shape 109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Shape 1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Shape 1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Shape 1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Shape 1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5200"/>
              <a:buNone/>
              <a:defRPr sz="5200"/>
            </a:lvl1pPr>
            <a:lvl2pPr lvl="1" algn="ctr">
              <a:spcBef>
                <a:spcPts val="0"/>
              </a:spcBef>
              <a:buSzPts val="5200"/>
              <a:buNone/>
              <a:defRPr sz="5200"/>
            </a:lvl2pPr>
            <a:lvl3pPr lvl="2" algn="ctr">
              <a:spcBef>
                <a:spcPts val="0"/>
              </a:spcBef>
              <a:buSzPts val="5200"/>
              <a:buNone/>
              <a:defRPr sz="5200"/>
            </a:lvl3pPr>
            <a:lvl4pPr lvl="3" algn="ctr">
              <a:spcBef>
                <a:spcPts val="0"/>
              </a:spcBef>
              <a:buSzPts val="5200"/>
              <a:buNone/>
              <a:defRPr sz="5200"/>
            </a:lvl4pPr>
            <a:lvl5pPr lvl="4" algn="ctr">
              <a:spcBef>
                <a:spcPts val="0"/>
              </a:spcBef>
              <a:buSzPts val="5200"/>
              <a:buNone/>
              <a:defRPr sz="5200"/>
            </a:lvl5pPr>
            <a:lvl6pPr lvl="5" algn="ctr">
              <a:spcBef>
                <a:spcPts val="0"/>
              </a:spcBef>
              <a:buSzPts val="5200"/>
              <a:buNone/>
              <a:defRPr sz="5200"/>
            </a:lvl6pPr>
            <a:lvl7pPr lvl="6" algn="ctr">
              <a:spcBef>
                <a:spcPts val="0"/>
              </a:spcBef>
              <a:buSzPts val="5200"/>
              <a:buNone/>
              <a:defRPr sz="5200"/>
            </a:lvl7pPr>
            <a:lvl8pPr lvl="7" algn="ctr">
              <a:spcBef>
                <a:spcPts val="0"/>
              </a:spcBef>
              <a:buSzPts val="5200"/>
              <a:buNone/>
              <a:defRPr sz="5200"/>
            </a:lvl8pPr>
            <a:lvl9pPr lvl="8" algn="ctr">
              <a:spcBef>
                <a:spcPts val="0"/>
              </a:spcBef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12000"/>
              <a:buNone/>
              <a:defRPr sz="12000"/>
            </a:lvl1pPr>
            <a:lvl2pPr lvl="1" algn="ctr">
              <a:spcBef>
                <a:spcPts val="0"/>
              </a:spcBef>
              <a:buSzPts val="12000"/>
              <a:buNone/>
              <a:defRPr sz="12000"/>
            </a:lvl2pPr>
            <a:lvl3pPr lvl="2" algn="ctr">
              <a:spcBef>
                <a:spcPts val="0"/>
              </a:spcBef>
              <a:buSzPts val="12000"/>
              <a:buNone/>
              <a:defRPr sz="12000"/>
            </a:lvl3pPr>
            <a:lvl4pPr lvl="3" algn="ctr">
              <a:spcBef>
                <a:spcPts val="0"/>
              </a:spcBef>
              <a:buSzPts val="12000"/>
              <a:buNone/>
              <a:defRPr sz="12000"/>
            </a:lvl4pPr>
            <a:lvl5pPr lvl="4" algn="ctr">
              <a:spcBef>
                <a:spcPts val="0"/>
              </a:spcBef>
              <a:buSzPts val="12000"/>
              <a:buNone/>
              <a:defRPr sz="12000"/>
            </a:lvl5pPr>
            <a:lvl6pPr lvl="5" algn="ctr">
              <a:spcBef>
                <a:spcPts val="0"/>
              </a:spcBef>
              <a:buSzPts val="12000"/>
              <a:buNone/>
              <a:defRPr sz="12000"/>
            </a:lvl6pPr>
            <a:lvl7pPr lvl="6" algn="ctr">
              <a:spcBef>
                <a:spcPts val="0"/>
              </a:spcBef>
              <a:buSzPts val="12000"/>
              <a:buNone/>
              <a:defRPr sz="12000"/>
            </a:lvl7pPr>
            <a:lvl8pPr lvl="7" algn="ctr">
              <a:spcBef>
                <a:spcPts val="0"/>
              </a:spcBef>
              <a:buSzPts val="12000"/>
              <a:buNone/>
              <a:defRPr sz="12000"/>
            </a:lvl8pPr>
            <a:lvl9pPr lvl="8" algn="ctr">
              <a:spcBef>
                <a:spcPts val="0"/>
              </a:spcBef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8" name="Shape 78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ts val="3600"/>
              <a:buNone/>
              <a:defRPr sz="3600"/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6" name="Shape 86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94" name="Shape 94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14300" lvl="0" marL="177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14300" lvl="1" marL="304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01600" lvl="2" marL="431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01600" lvl="3" marL="55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01600" lvl="4" marL="685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2" name="Shape 102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3" name="Shape 103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Shape 13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Shape 14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Shape 147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Shape 149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Shape 15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Shape 155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Shape 15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Shape 16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Shape 16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14300" lvl="0" marL="177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14300" lvl="1" marL="304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01600" lvl="2" marL="431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01600" lvl="3" marL="55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01600" lvl="4" marL="685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Shape 16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Shape 16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Shape 171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Shape 172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Shape 17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" name="Shape 176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Shape 17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" name="Shape 18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8" name="Shape 18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2" name="Shape 19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6" name="Shape 19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0" name="Shape 20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Shape 20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9" name="Shape 209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1" name="Shape 211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4" name="Shape 21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7" name="Shape 217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9" name="Shape 21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2" name="Shape 22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5" name="Shape 225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14300" lvl="0" marL="177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14300" lvl="1" marL="304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01600" lvl="2" marL="431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01600" lvl="3" marL="55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01600" lvl="4" marL="685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7" name="Shape 22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0" name="Shape 2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3" name="Shape 233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4" name="Shape 234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5" name="Shape 23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8" name="Shape 238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9" name="Shape 23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2" name="Shape 24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Shape 25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Shape 254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" name="Shape 26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Shape 263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Shape 265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Shape 26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Shape 271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3" name="Shape 27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Shape 27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Shape 28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Shape 28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14300" lvl="0" marL="177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14300" lvl="1" marL="304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01600" lvl="2" marL="431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01600" lvl="3" marL="55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01600" lvl="4" marL="685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5" name="Shape 28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" name="Shape 28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1" name="Shape 291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Shape 292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Shape 29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6" name="Shape 296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7" name="Shape 29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Shape 30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4" name="Shape 304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8" name="Shape 30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1" name="Shape 311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6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18" Type="http://schemas.openxmlformats.org/officeDocument/2006/relationships/theme" Target="../theme/theme5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7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0.xml"/><Relationship Id="rId8" Type="http://schemas.openxmlformats.org/officeDocument/2006/relationships/slideLayout" Target="../slideLayouts/slideLayout51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59.xml"/><Relationship Id="rId2" Type="http://schemas.openxmlformats.org/officeDocument/2006/relationships/slideLayout" Target="../slideLayouts/slideLayout60.xml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4" name="Shape 18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6" name="Shape 246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92.png"/><Relationship Id="rId4" Type="http://schemas.openxmlformats.org/officeDocument/2006/relationships/hyperlink" Target="https://github.com/hunkim/DeepLearningZeroToAll/blob/master/lab-12-5-rnn_stock_prediction.py" TargetMode="Externa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1.xml"/><Relationship Id="rId3" Type="http://schemas.openxmlformats.org/officeDocument/2006/relationships/hyperlink" Target="https://github.com/hunkim/DeepLearningZeroToAll/blob/master/lab-12-5-rnn_stock_prediction.py" TargetMode="Externa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2.xml"/><Relationship Id="rId3" Type="http://schemas.openxmlformats.org/officeDocument/2006/relationships/hyperlink" Target="https://github.com/hunkim/DeepLearningZeroToAll/blob/master/lab-12-5-rnn_stock_prediction.py" TargetMode="Externa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3.xml"/><Relationship Id="rId3" Type="http://schemas.openxmlformats.org/officeDocument/2006/relationships/hyperlink" Target="https://github.com/hunkim/DeepLearningZeroToAll/blob/master/lab-12-5-rnn_stock_prediction.py" TargetMode="Externa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93.png"/><Relationship Id="rId4" Type="http://schemas.openxmlformats.org/officeDocument/2006/relationships/hyperlink" Target="https://github.com/hunkim/DeepLearningZeroToAll/blob/master/lab-12-5-rnn_stock_prediction.py" TargetMode="Externa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7.xml"/><Relationship Id="rId3" Type="http://schemas.openxmlformats.org/officeDocument/2006/relationships/hyperlink" Target="http://jiwonkim.org/awesome-rnn/" TargetMode="External"/><Relationship Id="rId4" Type="http://schemas.openxmlformats.org/officeDocument/2006/relationships/image" Target="../media/image100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8.xml"/><Relationship Id="rId3" Type="http://schemas.openxmlformats.org/officeDocument/2006/relationships/hyperlink" Target="http://www.asimovinstitute.org/neural-network-zoo/" TargetMode="External"/><Relationship Id="rId4" Type="http://schemas.openxmlformats.org/officeDocument/2006/relationships/image" Target="../media/image99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03.png"/><Relationship Id="rId4" Type="http://schemas.openxmlformats.org/officeDocument/2006/relationships/hyperlink" Target="http://www.asimovinstitute.org/neural-network-zoo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94.png"/><Relationship Id="rId4" Type="http://schemas.openxmlformats.org/officeDocument/2006/relationships/image" Target="../media/image98.png"/><Relationship Id="rId5" Type="http://schemas.openxmlformats.org/officeDocument/2006/relationships/image" Target="../media/image101.png"/><Relationship Id="rId6" Type="http://schemas.openxmlformats.org/officeDocument/2006/relationships/image" Target="../media/image97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1.xml"/><Relationship Id="rId3" Type="http://schemas.openxmlformats.org/officeDocument/2006/relationships/hyperlink" Target="mailto:hunkim+deepcoding@gmail.com" TargetMode="External"/><Relationship Id="rId4" Type="http://schemas.openxmlformats.org/officeDocument/2006/relationships/image" Target="../media/image102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83.png"/><Relationship Id="rId4" Type="http://schemas.openxmlformats.org/officeDocument/2006/relationships/image" Target="../media/image96.png"/><Relationship Id="rId5" Type="http://schemas.openxmlformats.org/officeDocument/2006/relationships/image" Target="../media/image95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88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88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88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8.xml"/><Relationship Id="rId3" Type="http://schemas.openxmlformats.org/officeDocument/2006/relationships/hyperlink" Target="https://github.com/hunkim/DeepLearningZeroToAll/blob/master/lab-12-0-rnn_basics.ipynb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Relationship Id="rId4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5" Type="http://schemas.openxmlformats.org/officeDocument/2006/relationships/image" Target="../media/image31.png"/><Relationship Id="rId6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5" Type="http://schemas.openxmlformats.org/officeDocument/2006/relationships/image" Target="../media/image31.png"/><Relationship Id="rId6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kjw0612.github.io/awesome-rnn/" TargetMode="External"/><Relationship Id="rId4" Type="http://schemas.openxmlformats.org/officeDocument/2006/relationships/hyperlink" Target="https://github.com/TensorFlowKR/awesome_tensorflow_implementations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2.png"/><Relationship Id="rId4" Type="http://schemas.openxmlformats.org/officeDocument/2006/relationships/image" Target="../media/image4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8.png"/><Relationship Id="rId4" Type="http://schemas.openxmlformats.org/officeDocument/2006/relationships/image" Target="../media/image5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4.png"/><Relationship Id="rId4" Type="http://schemas.openxmlformats.org/officeDocument/2006/relationships/image" Target="../media/image57.png"/><Relationship Id="rId5" Type="http://schemas.openxmlformats.org/officeDocument/2006/relationships/image" Target="../media/image56.png"/><Relationship Id="rId6" Type="http://schemas.openxmlformats.org/officeDocument/2006/relationships/image" Target="../media/image5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2.png"/><Relationship Id="rId4" Type="http://schemas.openxmlformats.org/officeDocument/2006/relationships/hyperlink" Target="https://www.cs.toronto.edu/~graves/handwriting.html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4.png"/><Relationship Id="rId4" Type="http://schemas.openxmlformats.org/officeDocument/2006/relationships/hyperlink" Target="https://arxiv.org/pdf/1704.03477v1.pdf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8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9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8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6.png"/><Relationship Id="rId4" Type="http://schemas.openxmlformats.org/officeDocument/2006/relationships/hyperlink" Target="https://github.com/hunkim/DeepLearningZeroToAll/blob/master/lab-12-0-rnn_basics.ipynb" TargetMode="External"/><Relationship Id="rId5" Type="http://schemas.openxmlformats.org/officeDocument/2006/relationships/image" Target="../media/image69.png"/><Relationship Id="rId6" Type="http://schemas.openxmlformats.org/officeDocument/2006/relationships/image" Target="../media/image73.png"/><Relationship Id="rId7" Type="http://schemas.openxmlformats.org/officeDocument/2006/relationships/image" Target="../media/image7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6.png"/><Relationship Id="rId4" Type="http://schemas.openxmlformats.org/officeDocument/2006/relationships/image" Target="../media/image75.png"/><Relationship Id="rId5" Type="http://schemas.openxmlformats.org/officeDocument/2006/relationships/hyperlink" Target="https://github.com/hunkim/DeepLearningZeroToAll/blob/master/lab-12-0-rnn_basics.ipynb" TargetMode="External"/><Relationship Id="rId6" Type="http://schemas.openxmlformats.org/officeDocument/2006/relationships/image" Target="../media/image7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2.png"/><Relationship Id="rId4" Type="http://schemas.openxmlformats.org/officeDocument/2006/relationships/image" Target="../media/image7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2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2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9.png"/><Relationship Id="rId4" Type="http://schemas.openxmlformats.org/officeDocument/2006/relationships/image" Target="../media/image84.png"/><Relationship Id="rId5" Type="http://schemas.openxmlformats.org/officeDocument/2006/relationships/image" Target="../media/image8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9.png"/><Relationship Id="rId4" Type="http://schemas.openxmlformats.org/officeDocument/2006/relationships/hyperlink" Target="https://github.com/hunkim/DeepLearningZeroToAll/blob/master/lab-12-1-hello-rnn.py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8" Type="http://schemas.openxmlformats.org/officeDocument/2006/relationships/image" Target="../media/image1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5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6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7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8.xml"/><Relationship Id="rId3" Type="http://schemas.openxmlformats.org/officeDocument/2006/relationships/hyperlink" Target="https://github.com/hunkim/DeepLearningZeroToAll/blob/master/lab-12-2-char-seq-rnn.py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26.png"/><Relationship Id="rId7" Type="http://schemas.openxmlformats.org/officeDocument/2006/relationships/image" Target="../media/image17.png"/><Relationship Id="rId8" Type="http://schemas.openxmlformats.org/officeDocument/2006/relationships/image" Target="../media/image16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github.com/hunkim/DeepLearningZeroToAll/blob/master/lab-12-2-char-seq-rnn.py" TargetMode="Externa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github.com/hunkim/DeepLearningZeroToAll/blob/master/lab-12-2-char-seq-rnn.py" TargetMode="Externa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5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8.png"/><Relationship Id="rId4" Type="http://schemas.openxmlformats.org/officeDocument/2006/relationships/hyperlink" Target="https://github.com/hunkim/DeepLearningZeroToAll/blob/master/lab-12-4-rnn_long_char.py" TargetMode="Externa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://personal.ie.cuhk.edu.hk/~ccloy/project_target_code/index.html" TargetMode="External"/><Relationship Id="rId4" Type="http://schemas.openxmlformats.org/officeDocument/2006/relationships/image" Target="../media/image87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91.png"/><Relationship Id="rId4" Type="http://schemas.openxmlformats.org/officeDocument/2006/relationships/hyperlink" Target="https://github.com/hunkim/DeepLearningZeroToAll/blob/master/lab-12-4-rnn_long_char.py" TargetMode="Externa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91.png"/><Relationship Id="rId4" Type="http://schemas.openxmlformats.org/officeDocument/2006/relationships/hyperlink" Target="https://github.com/hunkim/DeepLearningZeroToAll/blob/master/lab-12-4-rnn_long_char.py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91.png"/><Relationship Id="rId4" Type="http://schemas.openxmlformats.org/officeDocument/2006/relationships/hyperlink" Target="https://github.com/hunkim/DeepLearningZeroToAll/blob/master/lab-12-4-rnn_long_char.py" TargetMode="Externa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91.png"/><Relationship Id="rId4" Type="http://schemas.openxmlformats.org/officeDocument/2006/relationships/hyperlink" Target="https://github.com/hunkim/DeepLearningZeroToAll/blob/master/lab-12-4-rnn_long_char.py" TargetMode="Externa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2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3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52.png"/><Relationship Id="rId4" Type="http://schemas.openxmlformats.org/officeDocument/2006/relationships/image" Target="../media/image49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6.xml"/><Relationship Id="rId3" Type="http://schemas.openxmlformats.org/officeDocument/2006/relationships/hyperlink" Target="https://github.com/sherjilozair/char-rnn-tensorflow" TargetMode="External"/><Relationship Id="rId4" Type="http://schemas.openxmlformats.org/officeDocument/2006/relationships/hyperlink" Target="https://github.com/hunkim/word-rnn-tensorflow" TargetMode="External"/><Relationship Id="rId5" Type="http://schemas.openxmlformats.org/officeDocument/2006/relationships/image" Target="../media/image49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89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90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Shape 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647" y="929015"/>
            <a:ext cx="2209940" cy="1403634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Shape 317"/>
          <p:cNvSpPr txBox="1"/>
          <p:nvPr>
            <p:ph type="title"/>
          </p:nvPr>
        </p:nvSpPr>
        <p:spPr>
          <a:xfrm>
            <a:off x="472884" y="1566976"/>
            <a:ext cx="81981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TensorFlow @UST</a:t>
            </a:r>
          </a:p>
        </p:txBody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1812726" y="3483694"/>
            <a:ext cx="5518500" cy="16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/>
              <a:t>Day 3: RNN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Sung Kim &lt;hunkim</a:t>
            </a:r>
            <a:r>
              <a:rPr lang="en" sz="2300"/>
              <a:t>+tfust@gmail.com&gt;</a:t>
            </a:r>
          </a:p>
        </p:txBody>
      </p:sp>
      <p:pic>
        <p:nvPicPr>
          <p:cNvPr id="319" name="Shape 3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8271" y="4648474"/>
            <a:ext cx="814525" cy="44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>
            <p:ph type="title"/>
          </p:nvPr>
        </p:nvSpPr>
        <p:spPr>
          <a:xfrm>
            <a:off x="304800" y="-323259"/>
            <a:ext cx="8572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Softmax Classifier</a:t>
            </a:r>
          </a:p>
        </p:txBody>
      </p:sp>
      <p:pic>
        <p:nvPicPr>
          <p:cNvPr id="417" name="Shape 4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0" y="1090550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Shape 4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0" y="2300112"/>
            <a:ext cx="357425" cy="354838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Shape 419"/>
          <p:cNvSpPr txBox="1"/>
          <p:nvPr/>
        </p:nvSpPr>
        <p:spPr>
          <a:xfrm>
            <a:off x="483394" y="2315231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/>
              <a:t>Cost?</a:t>
            </a:r>
          </a:p>
        </p:txBody>
      </p:sp>
      <p:sp>
        <p:nvSpPr>
          <p:cNvPr id="420" name="Shape 420"/>
          <p:cNvSpPr txBox="1"/>
          <p:nvPr/>
        </p:nvSpPr>
        <p:spPr>
          <a:xfrm>
            <a:off x="483394" y="110570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/>
              <a:t>Model? (Hypothesis?)</a:t>
            </a:r>
          </a:p>
        </p:txBody>
      </p:sp>
      <p:sp>
        <p:nvSpPr>
          <p:cNvPr id="421" name="Shape 421"/>
          <p:cNvSpPr txBox="1"/>
          <p:nvPr/>
        </p:nvSpPr>
        <p:spPr>
          <a:xfrm>
            <a:off x="702275" y="4631475"/>
            <a:ext cx="82314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</p:txBody>
      </p:sp>
      <p:sp>
        <p:nvSpPr>
          <p:cNvPr id="422" name="Shape 422"/>
          <p:cNvSpPr txBox="1"/>
          <p:nvPr/>
        </p:nvSpPr>
        <p:spPr>
          <a:xfrm>
            <a:off x="483394" y="445055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/>
              <a:t>GradientDescent</a:t>
            </a:r>
          </a:p>
        </p:txBody>
      </p:sp>
      <p:pic>
        <p:nvPicPr>
          <p:cNvPr id="423" name="Shape 4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50" y="4450550"/>
            <a:ext cx="357425" cy="35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Shape 4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47950" y="4430300"/>
            <a:ext cx="1992000" cy="38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Shape 425"/>
          <p:cNvSpPr txBox="1"/>
          <p:nvPr/>
        </p:nvSpPr>
        <p:spPr>
          <a:xfrm>
            <a:off x="304800" y="1521650"/>
            <a:ext cx="63558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logits = tf.matmul(X,W)+b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600">
                <a:solidFill>
                  <a:srgbClr val="B7B7B7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hypothesis</a:t>
            </a:r>
            <a:r>
              <a:rPr lang="en" sz="16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= tf.nn.</a:t>
            </a:r>
            <a:r>
              <a:rPr b="1" lang="en" sz="16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softmax</a:t>
            </a:r>
            <a:r>
              <a:rPr lang="en" sz="16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(logits)</a:t>
            </a:r>
          </a:p>
        </p:txBody>
      </p:sp>
      <p:sp>
        <p:nvSpPr>
          <p:cNvPr id="426" name="Shape 426"/>
          <p:cNvSpPr txBox="1"/>
          <p:nvPr/>
        </p:nvSpPr>
        <p:spPr>
          <a:xfrm>
            <a:off x="304800" y="2434550"/>
            <a:ext cx="85158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i="1"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# Cross entropy cost/loss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cost = tf.reduce_mean (-tf.reduce_sum(Y * tf.log(hypothesis), axis=1))</a:t>
            </a:r>
          </a:p>
        </p:txBody>
      </p:sp>
      <p:sp>
        <p:nvSpPr>
          <p:cNvPr id="427" name="Shape 427"/>
          <p:cNvSpPr txBox="1"/>
          <p:nvPr/>
        </p:nvSpPr>
        <p:spPr>
          <a:xfrm>
            <a:off x="304800" y="3219950"/>
            <a:ext cx="87504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cost = tf.reduce_mean(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tf.nn.softmax_cross_entropy_with_logits(</a:t>
            </a:r>
            <a:r>
              <a:rPr lang="en" sz="1600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=logits, </a:t>
            </a:r>
            <a:r>
              <a:rPr lang="en" sz="1600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labels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=Y))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Shape 1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95950"/>
            <a:ext cx="8934448" cy="24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Shape 111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Many to one</a:t>
            </a:r>
          </a:p>
        </p:txBody>
      </p:sp>
      <p:sp>
        <p:nvSpPr>
          <p:cNvPr id="1119" name="Shape 1119"/>
          <p:cNvSpPr txBox="1"/>
          <p:nvPr/>
        </p:nvSpPr>
        <p:spPr>
          <a:xfrm>
            <a:off x="4037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2400"/>
              <a:t>1</a:t>
            </a:r>
          </a:p>
        </p:txBody>
      </p:sp>
      <p:sp>
        <p:nvSpPr>
          <p:cNvPr id="1120" name="Shape 1120"/>
          <p:cNvSpPr txBox="1"/>
          <p:nvPr/>
        </p:nvSpPr>
        <p:spPr>
          <a:xfrm>
            <a:off x="17753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2</a:t>
            </a:r>
          </a:p>
        </p:txBody>
      </p:sp>
      <p:sp>
        <p:nvSpPr>
          <p:cNvPr id="1121" name="Shape 1121"/>
          <p:cNvSpPr txBox="1"/>
          <p:nvPr/>
        </p:nvSpPr>
        <p:spPr>
          <a:xfrm>
            <a:off x="30707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3</a:t>
            </a:r>
          </a:p>
        </p:txBody>
      </p:sp>
      <p:sp>
        <p:nvSpPr>
          <p:cNvPr id="1122" name="Shape 1122"/>
          <p:cNvSpPr txBox="1"/>
          <p:nvPr/>
        </p:nvSpPr>
        <p:spPr>
          <a:xfrm>
            <a:off x="44423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4</a:t>
            </a:r>
          </a:p>
        </p:txBody>
      </p:sp>
      <p:sp>
        <p:nvSpPr>
          <p:cNvPr id="1123" name="Shape 1123"/>
          <p:cNvSpPr txBox="1"/>
          <p:nvPr/>
        </p:nvSpPr>
        <p:spPr>
          <a:xfrm>
            <a:off x="57377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5</a:t>
            </a:r>
          </a:p>
        </p:txBody>
      </p:sp>
      <p:sp>
        <p:nvSpPr>
          <p:cNvPr id="1124" name="Shape 1124"/>
          <p:cNvSpPr txBox="1"/>
          <p:nvPr/>
        </p:nvSpPr>
        <p:spPr>
          <a:xfrm>
            <a:off x="8406325" y="1495950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8</a:t>
            </a:r>
          </a:p>
        </p:txBody>
      </p:sp>
      <p:sp>
        <p:nvSpPr>
          <p:cNvPr id="1125" name="Shape 1125"/>
          <p:cNvSpPr txBox="1"/>
          <p:nvPr/>
        </p:nvSpPr>
        <p:spPr>
          <a:xfrm>
            <a:off x="71093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6</a:t>
            </a:r>
          </a:p>
        </p:txBody>
      </p:sp>
      <p:sp>
        <p:nvSpPr>
          <p:cNvPr id="1126" name="Shape 1126"/>
          <p:cNvSpPr txBox="1"/>
          <p:nvPr/>
        </p:nvSpPr>
        <p:spPr>
          <a:xfrm>
            <a:off x="84809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1127" name="Shape 1127"/>
          <p:cNvSpPr txBox="1"/>
          <p:nvPr/>
        </p:nvSpPr>
        <p:spPr>
          <a:xfrm>
            <a:off x="2498350" y="4890000"/>
            <a:ext cx="691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https://github.com/hunkim/DeepLearningZeroToAll/blob/master/lab-12-5-rnn_stock_prediction.py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Shape 113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Reading data</a:t>
            </a:r>
          </a:p>
        </p:txBody>
      </p:sp>
      <p:sp>
        <p:nvSpPr>
          <p:cNvPr id="1133" name="Shape 1133"/>
          <p:cNvSpPr txBox="1"/>
          <p:nvPr/>
        </p:nvSpPr>
        <p:spPr>
          <a:xfrm>
            <a:off x="143300" y="491975"/>
            <a:ext cx="5850000" cy="44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timesteps</a:t>
            </a: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seq_length = </a:t>
            </a:r>
            <a:r>
              <a:rPr i="1"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data_dim = </a:t>
            </a:r>
            <a:r>
              <a:rPr i="1"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output_dim = </a:t>
            </a:r>
            <a:r>
              <a:rPr i="1"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Open,High,Low,Close,Volume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xy = np.loadtxt(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'data-02-stock_daily.csv'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delimiter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','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xy = xy[::-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reverse order (chronically ordered)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xy = MinMaxScaler(xy)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xy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xy[:, [-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Close as label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dataX = []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dataY = []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(y) - seq_length):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_x = x[i:i + seq_length]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_y = y[i + seq_length]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Next close price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(_x, 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"-&gt;"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_y)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dataX.append(_x)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dataY.append(_y)</a:t>
            </a:r>
          </a:p>
        </p:txBody>
      </p:sp>
      <p:sp>
        <p:nvSpPr>
          <p:cNvPr id="1134" name="Shape 1134"/>
          <p:cNvSpPr txBox="1"/>
          <p:nvPr/>
        </p:nvSpPr>
        <p:spPr>
          <a:xfrm>
            <a:off x="6102500" y="533400"/>
            <a:ext cx="2896500" cy="440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488950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00">
                <a:solidFill>
                  <a:srgbClr val="38761D"/>
                </a:solidFill>
              </a:rPr>
              <a:t>[</a:t>
            </a:r>
            <a:r>
              <a:rPr b="1" lang="en" sz="1100">
                <a:solidFill>
                  <a:srgbClr val="38761D"/>
                </a:solidFill>
              </a:rPr>
              <a:t>[ 0.186</a:t>
            </a:r>
            <a:r>
              <a:rPr b="1" lang="en" sz="1100">
                <a:solidFill>
                  <a:srgbClr val="38761D"/>
                </a:solidFill>
              </a:rPr>
              <a:t>67876</a:t>
            </a:r>
            <a:r>
              <a:rPr b="1" lang="en" sz="1100">
                <a:solidFill>
                  <a:srgbClr val="38761D"/>
                </a:solidFill>
              </a:rPr>
              <a:t>  0.209</a:t>
            </a:r>
            <a:r>
              <a:rPr b="1" lang="en" sz="1100">
                <a:solidFill>
                  <a:srgbClr val="38761D"/>
                </a:solidFill>
              </a:rPr>
              <a:t>48057</a:t>
            </a:r>
            <a:r>
              <a:rPr b="1" lang="en" sz="1100">
                <a:solidFill>
                  <a:srgbClr val="38761D"/>
                </a:solidFill>
              </a:rPr>
              <a:t>  0.208</a:t>
            </a:r>
            <a:r>
              <a:rPr b="1" lang="en" sz="1100">
                <a:solidFill>
                  <a:srgbClr val="38761D"/>
                </a:solidFill>
              </a:rPr>
              <a:t>78184</a:t>
            </a:r>
            <a:r>
              <a:rPr b="1" lang="en" sz="1100">
                <a:solidFill>
                  <a:srgbClr val="38761D"/>
                </a:solidFill>
              </a:rPr>
              <a:t>  0.         </a:t>
            </a:r>
            <a:r>
              <a:rPr b="1" lang="en" sz="1100">
                <a:solidFill>
                  <a:srgbClr val="38761D"/>
                </a:solidFill>
              </a:rPr>
              <a:t> </a:t>
            </a:r>
            <a:r>
              <a:rPr b="1" lang="en" sz="1100">
                <a:solidFill>
                  <a:srgbClr val="38761D"/>
                </a:solidFill>
              </a:rPr>
              <a:t>0.21744815]</a:t>
            </a:r>
          </a:p>
          <a:p>
            <a:pPr indent="488950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1100">
              <a:solidFill>
                <a:srgbClr val="38761D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00">
                <a:solidFill>
                  <a:srgbClr val="38761D"/>
                </a:solidFill>
              </a:rPr>
              <a:t>[ 0.30697388  0.31463414  0.21899367  0.01247647  0.21698189]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1100">
              <a:solidFill>
                <a:srgbClr val="38761D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00">
                <a:solidFill>
                  <a:srgbClr val="38761D"/>
                </a:solidFill>
              </a:rPr>
              <a:t>[ 0.21914211  0.26390721  0.2246864   0.45632338  0.22496747]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1100">
              <a:solidFill>
                <a:srgbClr val="38761D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00">
                <a:solidFill>
                  <a:srgbClr val="38761D"/>
                </a:solidFill>
              </a:rPr>
              <a:t>[ 0.23312993  0.23641916  0.16268272  0.57017119  0.14744274]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1100">
              <a:solidFill>
                <a:srgbClr val="38761D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00">
                <a:solidFill>
                  <a:srgbClr val="38761D"/>
                </a:solidFill>
              </a:rPr>
              <a:t>[ 0.13431201  0.15175877  0.11617252  0.39380658  0.13289962]</a:t>
            </a:r>
          </a:p>
          <a:p>
            <a:pPr indent="488950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00">
                <a:solidFill>
                  <a:srgbClr val="38761D"/>
                </a:solidFill>
              </a:rPr>
              <a:t> [ 0.13973232  0.17060429  0.15860382  0.28173344  0.18171679]</a:t>
            </a:r>
          </a:p>
          <a:p>
            <a:pPr indent="488950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00">
                <a:solidFill>
                  <a:srgbClr val="38761D"/>
                </a:solidFill>
              </a:rPr>
              <a:t> [ 0.18933069  0.20057799  0.19187983  0.29783096  0.2086465 ]] </a:t>
            </a:r>
          </a:p>
          <a:p>
            <a:pPr indent="488950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00">
                <a:solidFill>
                  <a:srgbClr val="38761D"/>
                </a:solidFill>
              </a:rPr>
              <a:t>--&gt; [ 0.14106001]</a:t>
            </a:r>
          </a:p>
        </p:txBody>
      </p:sp>
      <p:sp>
        <p:nvSpPr>
          <p:cNvPr id="1135" name="Shape 1135"/>
          <p:cNvSpPr txBox="1"/>
          <p:nvPr/>
        </p:nvSpPr>
        <p:spPr>
          <a:xfrm>
            <a:off x="2498350" y="4890000"/>
            <a:ext cx="691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https://github.com/hunkim/DeepLearningZeroToAll/blob/master/lab-12-5-rnn_stock_prediction.py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Shape 114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Training and test datasets</a:t>
            </a:r>
          </a:p>
        </p:txBody>
      </p:sp>
      <p:sp>
        <p:nvSpPr>
          <p:cNvPr id="1141" name="Shape 1141"/>
          <p:cNvSpPr txBox="1"/>
          <p:nvPr/>
        </p:nvSpPr>
        <p:spPr>
          <a:xfrm>
            <a:off x="525525" y="1330600"/>
            <a:ext cx="8352600" cy="37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split to train and testing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train_size = 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(dataY) *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test_size = 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(dataY) - train_size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trainX, testX = np.array(dataX[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:train_size]),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np.array(dataX[train_size: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(dataX)])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trainY, testY = np.array(dataY[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:train_size]),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np.array(dataY[train_size: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(dataY)])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placeholders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[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seq_length, data_dim])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tf.placeholder(tf.float32, [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</p:txBody>
      </p:sp>
      <p:sp>
        <p:nvSpPr>
          <p:cNvPr id="1142" name="Shape 1142"/>
          <p:cNvSpPr txBox="1"/>
          <p:nvPr/>
        </p:nvSpPr>
        <p:spPr>
          <a:xfrm>
            <a:off x="2498350" y="4890000"/>
            <a:ext cx="691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https://github.com/hunkim/DeepLearningZeroToAll/blob/master/lab-12-5-rnn_stock_prediction.py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Shape 114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LSTM and Loss </a:t>
            </a:r>
          </a:p>
        </p:txBody>
      </p:sp>
      <p:sp>
        <p:nvSpPr>
          <p:cNvPr id="1148" name="Shape 1148"/>
          <p:cNvSpPr txBox="1"/>
          <p:nvPr/>
        </p:nvSpPr>
        <p:spPr>
          <a:xfrm>
            <a:off x="0" y="1174050"/>
            <a:ext cx="9144000" cy="38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placeholders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[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seq_length, data_dim])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tf.placeholder(tf.float32, [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tf.contrib.rnn.BasicLSTMCell(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num_units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=output_dim,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tf.nn.dynamic_rnn(cell, X,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 = outputs[:, -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We use the last cell's output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tf.reduce_sum(tf.square(Y_pred - Y))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sum of the squares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optimizer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tf.train.GradientDescentOptimizer(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optimizer.minimize(loss)</a:t>
            </a:r>
          </a:p>
        </p:txBody>
      </p:sp>
      <p:sp>
        <p:nvSpPr>
          <p:cNvPr id="1149" name="Shape 1149"/>
          <p:cNvSpPr txBox="1"/>
          <p:nvPr/>
        </p:nvSpPr>
        <p:spPr>
          <a:xfrm>
            <a:off x="2498350" y="4890000"/>
            <a:ext cx="691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https://github.com/hunkim/DeepLearningZeroToAll/blob/master/lab-12-5-rnn_stock_prediction.py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Shape 115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Training and Results</a:t>
            </a:r>
          </a:p>
        </p:txBody>
      </p:sp>
      <p:sp>
        <p:nvSpPr>
          <p:cNvPr id="1155" name="Shape 1155"/>
          <p:cNvSpPr txBox="1"/>
          <p:nvPr/>
        </p:nvSpPr>
        <p:spPr>
          <a:xfrm>
            <a:off x="67100" y="1419750"/>
            <a:ext cx="5333700" cy="3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tf.Session()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.run(tf.global_variables_initializer())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_, l = </a:t>
            </a:r>
            <a:r>
              <a:rPr lang="en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.run([train, loss],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feed_dict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trainX, Y: trainY})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l)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testPredict = </a:t>
            </a:r>
            <a:r>
              <a:rPr lang="en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.run(Y_pred,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testX})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i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matplotlib.pyplot </a:t>
            </a:r>
            <a:r>
              <a:rPr b="1" i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plt.plot(testY)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plt.plot(testPredict)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plt.show()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56" name="Shape 1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2400" y="1572150"/>
            <a:ext cx="3669200" cy="271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Shape 1157"/>
          <p:cNvSpPr txBox="1"/>
          <p:nvPr/>
        </p:nvSpPr>
        <p:spPr>
          <a:xfrm>
            <a:off x="2498350" y="4890000"/>
            <a:ext cx="691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https://github.com/hunkim/DeepLearningZeroToAll/blob/master/lab-12-5-rnn_stock_prediction.py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Shape 116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Exercise</a:t>
            </a:r>
          </a:p>
        </p:txBody>
      </p:sp>
      <p:sp>
        <p:nvSpPr>
          <p:cNvPr id="1163" name="Shape 1163"/>
          <p:cNvSpPr txBox="1"/>
          <p:nvPr>
            <p:ph idx="1" type="body"/>
          </p:nvPr>
        </p:nvSpPr>
        <p:spPr>
          <a:xfrm>
            <a:off x="180200" y="1459999"/>
            <a:ext cx="8783400" cy="33102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Implement  stock prediction using linear regression only</a:t>
            </a:r>
          </a:p>
          <a:p>
            <a:pPr indent="-381000" lvl="0" marL="457200" rtl="0">
              <a:spcBef>
                <a:spcPts val="0"/>
              </a:spcBef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Improve stock prediction results using more features such as keywords and/or sentiments in top news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Implement sequence to sequence mode (translate a language to another)</a:t>
            </a:r>
          </a:p>
          <a:p>
            <a:pPr indent="-381000" lvl="0" marL="914400" rtl="0">
              <a:spcBef>
                <a:spcPts val="0"/>
              </a:spcBef>
              <a:buSzPts val="2400"/>
              <a:buChar char="-"/>
            </a:pPr>
            <a:r>
              <a:rPr lang="en" sz="2400"/>
              <a:t>https://github.com/hunkim/DeepLearningZeroToAll/blob/master/Keras/klab-12-5-seq2seq.py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Shape 116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Deep Learning</a:t>
            </a:r>
          </a:p>
        </p:txBody>
      </p:sp>
      <p:sp>
        <p:nvSpPr>
          <p:cNvPr id="1169" name="Shape 1169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DNN</a:t>
            </a:r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CNN</a:t>
            </a:r>
          </a:p>
          <a:p>
            <a:pPr indent="-381000" lvl="0" marL="457200">
              <a:spcBef>
                <a:spcPts val="0"/>
              </a:spcBef>
              <a:buSzPts val="2400"/>
              <a:buChar char="●"/>
            </a:pPr>
            <a:r>
              <a:rPr lang="en" sz="2400"/>
              <a:t>RNN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Shape 117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Other 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 applications</a:t>
            </a:r>
          </a:p>
        </p:txBody>
      </p:sp>
      <p:sp>
        <p:nvSpPr>
          <p:cNvPr id="1175" name="Shape 1175"/>
          <p:cNvSpPr txBox="1"/>
          <p:nvPr>
            <p:ph idx="1" type="body"/>
          </p:nvPr>
        </p:nvSpPr>
        <p:spPr>
          <a:xfrm>
            <a:off x="180210" y="1216730"/>
            <a:ext cx="8783400" cy="3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21590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Language Modeling</a:t>
            </a:r>
          </a:p>
          <a:p>
            <a:pPr indent="-2159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Speech Recognition</a:t>
            </a:r>
          </a:p>
          <a:p>
            <a:pPr indent="-2159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Translation</a:t>
            </a:r>
          </a:p>
          <a:p>
            <a:pPr indent="-2159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Conversation Modeling/Question Answering</a:t>
            </a:r>
          </a:p>
          <a:p>
            <a:pPr indent="-2159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Image/Video Captioning</a:t>
            </a:r>
          </a:p>
          <a:p>
            <a:pPr indent="-2159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Image/Music/Dance Generation</a:t>
            </a:r>
          </a:p>
        </p:txBody>
      </p:sp>
      <p:sp>
        <p:nvSpPr>
          <p:cNvPr id="1176" name="Shape 1176"/>
          <p:cNvSpPr/>
          <p:nvPr/>
        </p:nvSpPr>
        <p:spPr>
          <a:xfrm>
            <a:off x="6005625" y="4788475"/>
            <a:ext cx="31029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http://jiwonkim.org/awesome-rnn/</a:t>
            </a:r>
            <a:r>
              <a:rPr b="0" i="0" lang="en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pic>
        <p:nvPicPr>
          <p:cNvPr id="1177" name="Shape 1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Shape 1182"/>
          <p:cNvSpPr txBox="1"/>
          <p:nvPr/>
        </p:nvSpPr>
        <p:spPr>
          <a:xfrm>
            <a:off x="5873025" y="4950300"/>
            <a:ext cx="69564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http://www.asimovinstitute.org/neural-network-zoo/</a:t>
            </a:r>
            <a:r>
              <a:rPr lang="en" sz="1100"/>
              <a:t> </a:t>
            </a:r>
          </a:p>
        </p:txBody>
      </p:sp>
      <p:pic>
        <p:nvPicPr>
          <p:cNvPr id="1183" name="Shape 1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200" y="158425"/>
            <a:ext cx="7837067" cy="464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8" name="Shape 1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125" y="0"/>
            <a:ext cx="6213727" cy="50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Shape 1189"/>
          <p:cNvSpPr txBox="1"/>
          <p:nvPr/>
        </p:nvSpPr>
        <p:spPr>
          <a:xfrm>
            <a:off x="5873025" y="4950300"/>
            <a:ext cx="69564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http://www.asimovinstitute.org/neural-network-zoo/</a:t>
            </a:r>
            <a:r>
              <a:rPr lang="en" sz="1100"/>
              <a:t>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/>
          <p:nvPr>
            <p:ph type="title"/>
          </p:nvPr>
        </p:nvSpPr>
        <p:spPr>
          <a:xfrm>
            <a:off x="304800" y="-475659"/>
            <a:ext cx="8572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(Deep) Neural Nets</a:t>
            </a:r>
          </a:p>
        </p:txBody>
      </p:sp>
      <p:sp>
        <p:nvSpPr>
          <p:cNvPr id="433" name="Shape 433"/>
          <p:cNvSpPr/>
          <p:nvPr/>
        </p:nvSpPr>
        <p:spPr>
          <a:xfrm>
            <a:off x="9306333" y="124933"/>
            <a:ext cx="14824800" cy="16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for MNIST</a:t>
            </a:r>
          </a:p>
        </p:txBody>
      </p:sp>
      <p:sp>
        <p:nvSpPr>
          <p:cNvPr id="434" name="Shape 434"/>
          <p:cNvSpPr txBox="1"/>
          <p:nvPr/>
        </p:nvSpPr>
        <p:spPr>
          <a:xfrm>
            <a:off x="185950" y="819000"/>
            <a:ext cx="19945800" cy="40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indent="-184150" lvl="0" marL="0" rtl="0">
              <a:spcBef>
                <a:spcPts val="0"/>
              </a:spcBef>
              <a:buClr>
                <a:srgbClr val="000000"/>
              </a:buClr>
              <a:buSzPts val="29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placeholders</a:t>
            </a:r>
          </a:p>
          <a:p>
            <a:pPr indent="-184150" lvl="0" marL="0" rtl="0">
              <a:spcBef>
                <a:spcPts val="0"/>
              </a:spcBef>
              <a:buClr>
                <a:srgbClr val="000000"/>
              </a:buClr>
              <a:buSzPts val="29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[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indent="-184150" lvl="0" marL="0" rtl="0">
              <a:spcBef>
                <a:spcPts val="0"/>
              </a:spcBef>
              <a:buClr>
                <a:srgbClr val="000000"/>
              </a:buClr>
              <a:buSzPts val="29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tf.placeholder(tf.float32, [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indent="-184150" lvl="0" marL="0" rtl="0">
              <a:spcBef>
                <a:spcPts val="0"/>
              </a:spcBef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184150" lvl="0" marL="0" rtl="0">
              <a:spcBef>
                <a:spcPts val="0"/>
              </a:spcBef>
              <a:buClr>
                <a:srgbClr val="000000"/>
              </a:buClr>
              <a:buSzPts val="29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weights &amp; bias for nn layers</a:t>
            </a:r>
          </a:p>
          <a:p>
            <a:pPr indent="-184150" lvl="0" marL="0" rtl="0">
              <a:spcBef>
                <a:spcPts val="0"/>
              </a:spcBef>
              <a:buClr>
                <a:srgbClr val="000000"/>
              </a:buClr>
              <a:buSzPts val="29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indent="-184150" lvl="0" marL="0" rtl="0">
              <a:spcBef>
                <a:spcPts val="0"/>
              </a:spcBef>
              <a:buClr>
                <a:srgbClr val="000000"/>
              </a:buClr>
              <a:buSzPts val="29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indent="-184150" lvl="0" marL="0" rtl="0">
              <a:spcBef>
                <a:spcPts val="0"/>
              </a:spcBef>
              <a:buClr>
                <a:srgbClr val="000000"/>
              </a:buClr>
              <a:buSzPts val="29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tf.nn.relu(tf.matmul(X, W1) + b1)</a:t>
            </a:r>
          </a:p>
          <a:p>
            <a:pPr indent="-184150" lvl="0" marL="0" rtl="0">
              <a:spcBef>
                <a:spcPts val="0"/>
              </a:spcBef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184150" lvl="0" marL="0" rtl="0">
              <a:spcBef>
                <a:spcPts val="0"/>
              </a:spcBef>
              <a:buClr>
                <a:srgbClr val="000000"/>
              </a:buClr>
              <a:buSzPts val="29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indent="-184150" lvl="0" marL="0" rtl="0">
              <a:spcBef>
                <a:spcPts val="0"/>
              </a:spcBef>
              <a:buClr>
                <a:srgbClr val="000000"/>
              </a:buClr>
              <a:buSzPts val="29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indent="-184150" lvl="0" marL="0" rtl="0">
              <a:spcBef>
                <a:spcPts val="0"/>
              </a:spcBef>
              <a:buClr>
                <a:srgbClr val="000000"/>
              </a:buClr>
              <a:buSzPts val="29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tf.nn.relu(tf.matmul(L1, W2) + b2)</a:t>
            </a:r>
          </a:p>
          <a:p>
            <a:pPr indent="-184150" lvl="0" marL="0" rtl="0">
              <a:spcBef>
                <a:spcPts val="0"/>
              </a:spcBef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184150" lvl="0" marL="0" rtl="0">
              <a:spcBef>
                <a:spcPts val="0"/>
              </a:spcBef>
              <a:buClr>
                <a:srgbClr val="000000"/>
              </a:buClr>
              <a:buSzPts val="29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W3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indent="-184150" lvl="0" marL="0" rtl="0">
              <a:spcBef>
                <a:spcPts val="0"/>
              </a:spcBef>
              <a:buClr>
                <a:srgbClr val="000000"/>
              </a:buClr>
              <a:buSzPts val="29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b3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indent="-184150" lvl="0" marL="0" rtl="0">
              <a:spcBef>
                <a:spcPts val="0"/>
              </a:spcBef>
              <a:buClr>
                <a:srgbClr val="000000"/>
              </a:buClr>
              <a:buSzPts val="29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tf.matmul(L2, W3) + b3</a:t>
            </a:r>
          </a:p>
          <a:p>
            <a:pPr indent="-184150" lvl="0" marL="0" rtl="0">
              <a:spcBef>
                <a:spcPts val="0"/>
              </a:spcBef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184150" lvl="0" marL="0" rtl="0">
              <a:spcBef>
                <a:spcPts val="0"/>
              </a:spcBef>
              <a:buClr>
                <a:srgbClr val="000000"/>
              </a:buClr>
              <a:buSzPts val="29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define cost/loss &amp; optimizer</a:t>
            </a:r>
          </a:p>
          <a:p>
            <a:pPr indent="-184150" lvl="0" marL="0" rtl="0">
              <a:spcBef>
                <a:spcPts val="0"/>
              </a:spcBef>
              <a:buClr>
                <a:srgbClr val="000000"/>
              </a:buClr>
              <a:buSzPts val="29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tf.reduce_mean(tf.nn.softmax_cross_entropy_with_logits(</a:t>
            </a:r>
          </a:p>
          <a:p>
            <a:pPr indent="-184150" lvl="0" marL="0" rtl="0">
              <a:spcBef>
                <a:spcPts val="0"/>
              </a:spcBef>
              <a:buClr>
                <a:srgbClr val="000000"/>
              </a:buClr>
              <a:buSzPts val="29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=hypothesis,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=Y))</a:t>
            </a:r>
          </a:p>
          <a:p>
            <a:pPr indent="-184150" lvl="0" marL="0" rtl="0">
              <a:spcBef>
                <a:spcPts val="0"/>
              </a:spcBef>
              <a:buClr>
                <a:srgbClr val="000000"/>
              </a:buClr>
              <a:buSzPts val="29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tf.train.AdamOptimizer(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=learning_rate).minimize(cost)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pasted-image.png" id="435" name="Shape 4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4450" y="2044650"/>
            <a:ext cx="4240500" cy="10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Shape 119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Rule based programming VS data driven learning</a:t>
            </a:r>
          </a:p>
        </p:txBody>
      </p:sp>
      <p:pic>
        <p:nvPicPr>
          <p:cNvPr descr="pasted-image.png" id="1195" name="Shape 1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308" y="1380713"/>
            <a:ext cx="2564100" cy="3348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tiff" id="1196" name="Shape 11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09042" y="1013568"/>
            <a:ext cx="5084100" cy="2541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tiff" id="1197" name="Shape 11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8752" y="3307669"/>
            <a:ext cx="1524300" cy="139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Shape 1198"/>
          <p:cNvSpPr/>
          <p:nvPr/>
        </p:nvSpPr>
        <p:spPr>
          <a:xfrm>
            <a:off x="4042302" y="2768525"/>
            <a:ext cx="1059300" cy="572700"/>
          </a:xfrm>
          <a:prstGeom prst="rightArrow">
            <a:avLst>
              <a:gd fmla="val 32000" name="adj1"/>
              <a:gd fmla="val 64000" name="adj2"/>
            </a:avLst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Shape 120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Deep Coding Project @UST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800">
                <a:solidFill>
                  <a:schemeClr val="dk1"/>
                </a:solidFill>
              </a:rPr>
              <a:t>Software creates software?</a:t>
            </a:r>
          </a:p>
        </p:txBody>
      </p:sp>
      <p:sp>
        <p:nvSpPr>
          <p:cNvPr id="1204" name="Shape 1204"/>
          <p:cNvSpPr txBox="1"/>
          <p:nvPr>
            <p:ph idx="1" type="body"/>
          </p:nvPr>
        </p:nvSpPr>
        <p:spPr>
          <a:xfrm>
            <a:off x="180200" y="4550628"/>
            <a:ext cx="8783400" cy="4566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-38100" lvl="0" marL="406400" algn="ctr">
              <a:spcBef>
                <a:spcPts val="0"/>
              </a:spcBef>
              <a:buNone/>
            </a:pPr>
            <a:r>
              <a:rPr lang="en"/>
              <a:t>Interested</a:t>
            </a:r>
            <a:r>
              <a:rPr lang="en"/>
              <a:t> in? </a:t>
            </a:r>
            <a:r>
              <a:rPr lang="en" u="sng">
                <a:solidFill>
                  <a:schemeClr val="hlink"/>
                </a:solidFill>
                <a:hlinkClick r:id="rId3"/>
              </a:rPr>
              <a:t>hunkim+deepcoding@gmail.com</a:t>
            </a:r>
            <a:r>
              <a:rPr lang="en"/>
              <a:t> </a:t>
            </a:r>
          </a:p>
        </p:txBody>
      </p:sp>
      <p:pic>
        <p:nvPicPr>
          <p:cNvPr id="1205" name="Shape 1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72145"/>
            <a:ext cx="8839202" cy="266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Shape 121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Backup Slides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Shape 121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6" name="Shape 12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-38100" lvl="0" marL="40640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1" name="Shape 1221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Shape 1222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700"/>
              <a:t>Dynamic RNN</a:t>
            </a:r>
          </a:p>
        </p:txBody>
      </p:sp>
      <p:grpSp>
        <p:nvGrpSpPr>
          <p:cNvPr id="1223" name="Shape 1223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1224" name="Shape 12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5" name="Shape 1225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rIns="34275" wrap="square" tIns="3427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800"/>
                <a:t>With TF 1.0!</a:t>
              </a:r>
            </a:p>
          </p:txBody>
        </p:sp>
      </p:grpSp>
      <p:pic>
        <p:nvPicPr>
          <p:cNvPr id="1226" name="Shape 12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Shape 1231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Different sequence length</a:t>
            </a:r>
          </a:p>
        </p:txBody>
      </p:sp>
      <p:pic>
        <p:nvPicPr>
          <p:cNvPr id="1232" name="Shape 1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021" y="1217974"/>
            <a:ext cx="4503426" cy="23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Shape 1233"/>
          <p:cNvSpPr txBox="1"/>
          <p:nvPr/>
        </p:nvSpPr>
        <p:spPr>
          <a:xfrm>
            <a:off x="3725925" y="3595475"/>
            <a:ext cx="4081200" cy="1442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/>
              <a:t>h         e            l            l            o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h          i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w         h           y           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...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Shape 123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Different sequence length</a:t>
            </a:r>
          </a:p>
        </p:txBody>
      </p:sp>
      <p:pic>
        <p:nvPicPr>
          <p:cNvPr id="1239" name="Shape 1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021" y="1217974"/>
            <a:ext cx="4503426" cy="23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Shape 1240"/>
          <p:cNvSpPr txBox="1"/>
          <p:nvPr/>
        </p:nvSpPr>
        <p:spPr>
          <a:xfrm>
            <a:off x="3725925" y="3595475"/>
            <a:ext cx="4324500" cy="1442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/>
              <a:t>h         e            l            l            o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h          i        &lt;pad&gt;  &lt;pad&gt;   &lt;pad&gt;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w         h           y       &lt;pad&gt;   &lt;pad&gt;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...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Shape 124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Different sequence length</a:t>
            </a:r>
          </a:p>
        </p:txBody>
      </p:sp>
      <p:pic>
        <p:nvPicPr>
          <p:cNvPr id="1246" name="Shape 1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021" y="1217974"/>
            <a:ext cx="4503426" cy="23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Shape 1247"/>
          <p:cNvSpPr txBox="1"/>
          <p:nvPr/>
        </p:nvSpPr>
        <p:spPr>
          <a:xfrm>
            <a:off x="3725925" y="3595475"/>
            <a:ext cx="4324500" cy="1442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/>
              <a:t>h         e            l            l            o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h          i       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w         h           y     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...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1248" name="Shape 1248"/>
          <p:cNvSpPr txBox="1"/>
          <p:nvPr/>
        </p:nvSpPr>
        <p:spPr>
          <a:xfrm>
            <a:off x="172700" y="2909100"/>
            <a:ext cx="34104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sequence_length</a:t>
            </a:r>
            <a:r>
              <a:rPr b="1" lang="en" sz="20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1" lang="en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b="1"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1"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Shape 1253"/>
          <p:cNvSpPr txBox="1"/>
          <p:nvPr>
            <p:ph type="title"/>
          </p:nvPr>
        </p:nvSpPr>
        <p:spPr>
          <a:xfrm>
            <a:off x="-8200" y="133948"/>
            <a:ext cx="9160500" cy="6822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Dynamic RNN</a:t>
            </a:r>
          </a:p>
        </p:txBody>
      </p:sp>
      <p:sp>
        <p:nvSpPr>
          <p:cNvPr id="1254" name="Shape 1254"/>
          <p:cNvSpPr txBox="1"/>
          <p:nvPr/>
        </p:nvSpPr>
        <p:spPr>
          <a:xfrm>
            <a:off x="76200" y="1113175"/>
            <a:ext cx="5724900" cy="338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5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3 batches 'hello', 'eolll', 'lleel'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x_data 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array([[[...]]], dtype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 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cell 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rnn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BasicLSTMCell(num_units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hidden_size,                                                  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state_is_tuple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5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outputs, _states 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dynamic_rnn(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cell, x_data, sequence_length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],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dtype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print(outputs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eval())</a:t>
            </a:r>
          </a:p>
        </p:txBody>
      </p:sp>
      <p:sp>
        <p:nvSpPr>
          <p:cNvPr id="1255" name="Shape 1255"/>
          <p:cNvSpPr txBox="1"/>
          <p:nvPr/>
        </p:nvSpPr>
        <p:spPr>
          <a:xfrm>
            <a:off x="5690150" y="983975"/>
            <a:ext cx="3198000" cy="3913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array([[[-0.17904168, -0.08053244],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[-0.01294809,  0.01660814],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[-0.05754048, -0.1368292 ],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[-0.08655578, -0.20553185],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[ 0.07297077, -0.21743253]],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[[ 0.10272847,  0.06519825],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[ 0.20188759, -0.05027055],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[ 0.09514933, -0.16452041],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</a:rPr>
              <a:t>[ 0.        ,  0.        ],</a:t>
            </a:r>
            <a:br>
              <a:rPr b="1"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        ,  0.        ]],</a:t>
            </a:r>
            <a:br>
              <a:rPr b="1"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[[-0.04893036, -0.14655617],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[-0.07947272, -0.20996611],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[ 0.06466491, -0.02576563],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[ 0.15087658,  0.05166111],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</a:rPr>
              <a:t>[ 0.        ,  0.        ]]],</a:t>
            </a:r>
          </a:p>
        </p:txBody>
      </p:sp>
      <p:sp>
        <p:nvSpPr>
          <p:cNvPr id="1256" name="Shape 1256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Shape 4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/>
        </p:nvSpPr>
        <p:spPr>
          <a:xfrm>
            <a:off x="0" y="0"/>
            <a:ext cx="9080100" cy="51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 rtl="0" algn="l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None/>
            </a:pPr>
            <a:r>
              <a:rPr lang="en" sz="3400">
                <a:latin typeface="Gill Sans"/>
                <a:ea typeface="Gill Sans"/>
                <a:cs typeface="Gill Sans"/>
                <a:sym typeface="Gill Sans"/>
              </a:rPr>
              <a:t>     Simple CNN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img 28x28x1 (black/white), Input Layer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X_img = tf.reshape(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.X, [-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.Y = tf.placeholder(tf.float32, [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Convolutional Layer and pooling layer #1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conv1 = tf.layers.conv2d(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=X_img,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=tf.nn.relu)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pool1 = tf.layers.max_pooling2d(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=conv1,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dropout1 = tf.layers.dropout(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=pool1,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rate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.training)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Convolutional Layer and Pooling Layer #2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conv2 = tf.layers.conv2d(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=dropout1,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=tf.nn.relu)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pool2 = tf.layers.max_pooling2d(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=conv2,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dropout2 = tf.layers.dropout(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=pool2,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rate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.training)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Dense Layer with Relu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flat = tf.reshape(dropout3, [-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dense4 = tf.layers.dense(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=flat,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units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=tf.nn.relu)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dropout4 = tf.layers.dropout(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=dense4,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rate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.training)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Logits (no activation) Layer: L5 Final FC 625 inputs -&gt; 10 outputs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.logits = tf.layers.dense(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=dropout4,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units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define cost/loss &amp; optimizer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.cost = tf.reduce_mean(tf.nn.softmax_cross_entropy_with_logits(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.logits,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.Y))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.optimizer = tf.train.AdamOptimizer(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=learning_rate).minimize(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.cost)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46" name="Shape 4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6825" y="83950"/>
            <a:ext cx="3037175" cy="126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NN tips</a:t>
            </a:r>
          </a:p>
        </p:txBody>
      </p:sp>
      <p:sp>
        <p:nvSpPr>
          <p:cNvPr id="452" name="Shape 452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"/>
              <a:t>Initilizing weights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"/>
              <a:t>Activation functions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"/>
              <a:t>Regularization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"/>
              <a:t>Optimizers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Shape 4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647" y="929015"/>
            <a:ext cx="2209940" cy="1403634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Shape 458"/>
          <p:cNvSpPr txBox="1"/>
          <p:nvPr>
            <p:ph type="title"/>
          </p:nvPr>
        </p:nvSpPr>
        <p:spPr>
          <a:xfrm>
            <a:off x="472884" y="1566976"/>
            <a:ext cx="81981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TensorFlow @UST</a:t>
            </a:r>
          </a:p>
        </p:txBody>
      </p:sp>
      <p:sp>
        <p:nvSpPr>
          <p:cNvPr id="459" name="Shape 459"/>
          <p:cNvSpPr txBox="1"/>
          <p:nvPr>
            <p:ph idx="1" type="body"/>
          </p:nvPr>
        </p:nvSpPr>
        <p:spPr>
          <a:xfrm>
            <a:off x="1812726" y="3483694"/>
            <a:ext cx="5518500" cy="16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/>
              <a:t>Day 3: RNN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Sung Kim &lt;hunkim</a:t>
            </a:r>
            <a:r>
              <a:rPr lang="en" sz="2300"/>
              <a:t>+tfust@gmail.com&gt;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Sequence data </a:t>
            </a:r>
          </a:p>
        </p:txBody>
      </p:sp>
      <p:sp>
        <p:nvSpPr>
          <p:cNvPr id="465" name="Shape 465"/>
          <p:cNvSpPr txBox="1"/>
          <p:nvPr>
            <p:ph idx="1" type="body"/>
          </p:nvPr>
        </p:nvSpPr>
        <p:spPr>
          <a:xfrm>
            <a:off x="180194" y="1460000"/>
            <a:ext cx="88359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26670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</a:pPr>
            <a:r>
              <a:rPr lang="en"/>
              <a:t>Hard to</a:t>
            </a: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understand </a:t>
            </a:r>
            <a:r>
              <a:rPr lang="en"/>
              <a:t>the context from single word</a:t>
            </a:r>
          </a:p>
          <a:p>
            <a:pPr indent="-2667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We understand based on the previous words + this word. (time series)</a:t>
            </a:r>
          </a:p>
          <a:p>
            <a:pPr indent="-2667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NN/CNN cannot do this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Sequence data </a:t>
            </a:r>
          </a:p>
        </p:txBody>
      </p:sp>
      <p:sp>
        <p:nvSpPr>
          <p:cNvPr id="471" name="Shape 471"/>
          <p:cNvSpPr txBox="1"/>
          <p:nvPr>
            <p:ph idx="1" type="body"/>
          </p:nvPr>
        </p:nvSpPr>
        <p:spPr>
          <a:xfrm>
            <a:off x="180199" y="1460000"/>
            <a:ext cx="59718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266700" lvl="0" marL="406400" rtl="0">
              <a:spcBef>
                <a:spcPts val="0"/>
              </a:spcBef>
              <a:buClr>
                <a:srgbClr val="000000"/>
              </a:buClr>
              <a:buSzPts val="3600"/>
              <a:buFont typeface="Gill Sans"/>
              <a:buChar char="•"/>
            </a:pPr>
            <a:r>
              <a:rPr lang="en">
                <a:solidFill>
                  <a:schemeClr val="dk1"/>
                </a:solidFill>
              </a:rPr>
              <a:t>Hard to understand the context from single word</a:t>
            </a:r>
          </a:p>
          <a:p>
            <a:pPr indent="-2667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We understand based on the previous words + this word. (time series)</a:t>
            </a:r>
          </a:p>
          <a:p>
            <a:pPr indent="-2667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NN/CNN cannot do this</a:t>
            </a:r>
          </a:p>
        </p:txBody>
      </p:sp>
      <p:pic>
        <p:nvPicPr>
          <p:cNvPr descr="pasted-image.png" id="472" name="Shape 4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5855" y="1358763"/>
            <a:ext cx="2181300" cy="33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Shape 473"/>
          <p:cNvSpPr/>
          <p:nvPr/>
        </p:nvSpPr>
        <p:spPr>
          <a:xfrm>
            <a:off x="3721943" y="4858635"/>
            <a:ext cx="53610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http://colah.github.io/posts/2015-08-Understanding-LSTMs/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png" id="478" name="Shape 4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182" y="1440855"/>
            <a:ext cx="7219200" cy="18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Shape 479"/>
          <p:cNvSpPr/>
          <p:nvPr/>
        </p:nvSpPr>
        <p:spPr>
          <a:xfrm>
            <a:off x="3721943" y="4858635"/>
            <a:ext cx="53610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http://colah.github.io/posts/2015-08-Understanding-LSTMs/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13.pdf" id="484" name="Shape 4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Shape 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647" y="929015"/>
            <a:ext cx="2209940" cy="1403634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Shape 325"/>
          <p:cNvSpPr txBox="1"/>
          <p:nvPr>
            <p:ph type="title"/>
          </p:nvPr>
        </p:nvSpPr>
        <p:spPr>
          <a:xfrm>
            <a:off x="472884" y="1566976"/>
            <a:ext cx="81981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TensorFlow @UST</a:t>
            </a:r>
          </a:p>
        </p:txBody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1812726" y="3483694"/>
            <a:ext cx="5518500" cy="16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/>
              <a:t>Day 3: RNN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Sung Kim &lt;hunkim</a:t>
            </a:r>
            <a:r>
              <a:rPr lang="en" sz="2300"/>
              <a:t>+tfust@gmail.com&gt;</a:t>
            </a:r>
          </a:p>
        </p:txBody>
      </p:sp>
      <p:pic>
        <p:nvPicPr>
          <p:cNvPr id="327" name="Shape 3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8271" y="4648474"/>
            <a:ext cx="814525" cy="44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14.pdf" id="489" name="Shape 4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15.pdf" id="494" name="Shape 4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16.pdf" id="499" name="Shape 4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17.pdf" id="504" name="Shape 5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png" id="509" name="Shape 5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182" y="1440855"/>
            <a:ext cx="7219200" cy="1896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10" name="Shape 5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58515" y="3773123"/>
            <a:ext cx="4792500" cy="756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Shape 511"/>
          <p:cNvSpPr/>
          <p:nvPr/>
        </p:nvSpPr>
        <p:spPr>
          <a:xfrm>
            <a:off x="3721943" y="4858635"/>
            <a:ext cx="53610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http://colah.github.io/posts/2015-08-Understanding-LSTMs/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png" id="516" name="Shape 5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6605" y="306567"/>
            <a:ext cx="7009500" cy="262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17" name="Shape 5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5934" y="3261540"/>
            <a:ext cx="6383700" cy="165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18.pdf" id="522" name="Shape 5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23" name="Shape 5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5775" y="19179"/>
            <a:ext cx="5603100" cy="27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19.pdf" id="528" name="Shape 5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20.pdf" id="533" name="Shape 5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34" name="Shape 5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0463" y="2686436"/>
            <a:ext cx="741600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35" name="Shape 5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22710" y="1809182"/>
            <a:ext cx="29091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36" name="Shape 5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61644" y="2215925"/>
            <a:ext cx="2553600" cy="87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20.pdf" id="541" name="Shape 5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42" name="Shape 5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4614" y="1809182"/>
            <a:ext cx="19725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43" name="Shape 5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23814" y="2215925"/>
            <a:ext cx="20580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44" name="Shape 5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57397" y="2674851"/>
            <a:ext cx="741600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45" name="Shape 5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94299" y="1999872"/>
            <a:ext cx="399300" cy="33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Shape 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961" y="1649377"/>
            <a:ext cx="7654079" cy="1844747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 txBox="1"/>
          <p:nvPr/>
        </p:nvSpPr>
        <p:spPr>
          <a:xfrm>
            <a:off x="114300" y="114300"/>
            <a:ext cx="11250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500"/>
          </a:p>
        </p:txBody>
      </p:sp>
      <p:sp>
        <p:nvSpPr>
          <p:cNvPr id="334" name="Shape 33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b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Gifts from Google and Line</a:t>
            </a:r>
          </a:p>
        </p:txBody>
      </p:sp>
      <p:pic>
        <p:nvPicPr>
          <p:cNvPr id="335" name="Shape 3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8619" y="4429120"/>
            <a:ext cx="71437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0575" y="4456035"/>
            <a:ext cx="660553" cy="660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20.pdf" id="550" name="Shape 5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51" name="Shape 5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81326" y="1809182"/>
            <a:ext cx="10458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52" name="Shape 5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36096" y="2215925"/>
            <a:ext cx="10458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53" name="Shape 5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93035" y="2687079"/>
            <a:ext cx="741600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54" name="Shape 5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25174" y="2003219"/>
            <a:ext cx="399300" cy="33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20.pdf" id="559" name="Shape 5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21.pdf" id="564" name="Shape 5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65" name="Shape 5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98612" y="1205363"/>
            <a:ext cx="16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66" name="Shape 5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08016" y="1897142"/>
            <a:ext cx="4521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67" name="Shape 5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27540" y="2697756"/>
            <a:ext cx="4521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68" name="Shape 5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00298" y="1480544"/>
            <a:ext cx="5295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69" name="Shape 5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28490" y="1480544"/>
            <a:ext cx="5295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70" name="Shape 5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26190" y="1480544"/>
            <a:ext cx="529500" cy="3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21.pdf" id="575" name="Shape 5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76" name="Shape 5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8016" y="1897142"/>
            <a:ext cx="4521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77" name="Shape 5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27540" y="2697756"/>
            <a:ext cx="4521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78" name="Shape 5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27540" y="1469804"/>
            <a:ext cx="452100" cy="3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 applications</a:t>
            </a:r>
          </a:p>
        </p:txBody>
      </p:sp>
      <p:sp>
        <p:nvSpPr>
          <p:cNvPr id="584" name="Shape 584"/>
          <p:cNvSpPr txBox="1"/>
          <p:nvPr>
            <p:ph idx="1" type="body"/>
          </p:nvPr>
        </p:nvSpPr>
        <p:spPr>
          <a:xfrm>
            <a:off x="539328" y="1228314"/>
            <a:ext cx="8783400" cy="3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26035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</a:pPr>
            <a:r>
              <a:rPr b="0" i="0" lang="en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Language Modeling</a:t>
            </a:r>
          </a:p>
          <a:p>
            <a:pPr indent="-26035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</a:pPr>
            <a:r>
              <a:rPr b="0" i="0" lang="en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Speech Recognition</a:t>
            </a:r>
          </a:p>
          <a:p>
            <a:pPr indent="-26035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</a:pPr>
            <a:r>
              <a:rPr b="0" i="0" lang="en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Translation</a:t>
            </a:r>
          </a:p>
          <a:p>
            <a:pPr indent="-26035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</a:pPr>
            <a:r>
              <a:rPr b="0" i="0" lang="en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Conversation Modeling/Question Answering</a:t>
            </a:r>
          </a:p>
          <a:p>
            <a:pPr indent="-26035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</a:pPr>
            <a:r>
              <a:rPr b="0" i="0" lang="en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Image/Video Captioning</a:t>
            </a:r>
          </a:p>
          <a:p>
            <a:pPr indent="-26035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</a:pPr>
            <a:r>
              <a:rPr b="0" i="0" lang="en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Image/Music/Dance Generation</a:t>
            </a:r>
          </a:p>
        </p:txBody>
      </p:sp>
      <p:sp>
        <p:nvSpPr>
          <p:cNvPr id="585" name="Shape 585"/>
          <p:cNvSpPr/>
          <p:nvPr/>
        </p:nvSpPr>
        <p:spPr>
          <a:xfrm>
            <a:off x="4715152" y="4788475"/>
            <a:ext cx="43935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buClr>
                <a:schemeClr val="dk1"/>
              </a:buClr>
              <a:buFont typeface="Helvetica Neue Light"/>
              <a:buNone/>
            </a:pPr>
            <a:r>
              <a:rPr lang="en" sz="19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https://kjw0612.github.io/awesome-rnn/</a:t>
            </a:r>
          </a:p>
        </p:txBody>
      </p:sp>
      <p:sp>
        <p:nvSpPr>
          <p:cNvPr id="586" name="Shape 586"/>
          <p:cNvSpPr/>
          <p:nvPr/>
        </p:nvSpPr>
        <p:spPr>
          <a:xfrm>
            <a:off x="709662" y="1080460"/>
            <a:ext cx="77247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" sz="1900" u="sng" cap="none" strike="noStrike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https://github.com/TensorFlowKR/awesome_tensorflow_implementations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06.pdf" id="591" name="Shape 5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07.pdf" id="596" name="Shape 5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08.pdf" id="601" name="Shape 6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09.pdf" id="606" name="Shape 6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10.pdf" id="611" name="Shape 6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Shape 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6750" y="0"/>
            <a:ext cx="1051123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Shape 342"/>
          <p:cNvSpPr txBox="1"/>
          <p:nvPr>
            <p:ph type="title"/>
          </p:nvPr>
        </p:nvSpPr>
        <p:spPr>
          <a:xfrm>
            <a:off x="252351" y="709847"/>
            <a:ext cx="5518500" cy="1741200"/>
          </a:xfrm>
          <a:prstGeom prst="rect">
            <a:avLst/>
          </a:prstGeom>
        </p:spPr>
        <p:txBody>
          <a:bodyPr anchorCtr="0" anchor="b" bIns="34275" lIns="34275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5600"/>
              <a:t>Feedback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png" id="616" name="Shape 6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7450" y="1304725"/>
            <a:ext cx="3500100" cy="38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Shape 617"/>
          <p:cNvSpPr txBox="1"/>
          <p:nvPr>
            <p:ph idx="4294967295"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Multi-Layer RNN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Training RNNs is challenging </a:t>
            </a:r>
          </a:p>
        </p:txBody>
      </p:sp>
      <p:sp>
        <p:nvSpPr>
          <p:cNvPr id="623" name="Shape 623"/>
          <p:cNvSpPr txBox="1"/>
          <p:nvPr>
            <p:ph idx="1" type="body"/>
          </p:nvPr>
        </p:nvSpPr>
        <p:spPr>
          <a:xfrm>
            <a:off x="2182761" y="1297821"/>
            <a:ext cx="4778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26670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Several advanced models</a:t>
            </a:r>
          </a:p>
          <a:p>
            <a:pPr indent="-2159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</a:pPr>
            <a:r>
              <a:rPr b="0" i="0" lang="en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Long Short Term Memory (LSTM)</a:t>
            </a:r>
          </a:p>
          <a:p>
            <a:pPr indent="-2159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</a:pPr>
            <a:r>
              <a:rPr b="0" i="0" lang="en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GRU by Cho et al. 2014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 txBox="1"/>
          <p:nvPr>
            <p:ph type="title"/>
          </p:nvPr>
        </p:nvSpPr>
        <p:spPr>
          <a:xfrm>
            <a:off x="-2360863" y="21967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char-rnn</a:t>
            </a:r>
          </a:p>
        </p:txBody>
      </p:sp>
      <p:pic>
        <p:nvPicPr>
          <p:cNvPr id="629" name="Shape 6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4769" y="677466"/>
            <a:ext cx="5038200" cy="410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Shape 6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6788" y="1658541"/>
            <a:ext cx="2505000" cy="20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Shape 6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6788" y="1658541"/>
            <a:ext cx="2505000" cy="20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Shape 6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1475" y="292894"/>
            <a:ext cx="4737300" cy="47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png" id="641" name="Shape 6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413" y="1179357"/>
            <a:ext cx="8721300" cy="27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Shape 642"/>
          <p:cNvSpPr txBox="1"/>
          <p:nvPr>
            <p:ph type="title"/>
          </p:nvPr>
        </p:nvSpPr>
        <p:spPr>
          <a:xfrm>
            <a:off x="-8188" y="-9465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Google Translate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 txBox="1"/>
          <p:nvPr>
            <p:ph type="title"/>
          </p:nvPr>
        </p:nvSpPr>
        <p:spPr>
          <a:xfrm>
            <a:off x="-8238" y="-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Multilingual Machine Translation with RNN</a:t>
            </a:r>
          </a:p>
        </p:txBody>
      </p:sp>
      <p:pic>
        <p:nvPicPr>
          <p:cNvPr id="648" name="Shape 6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725" y="917650"/>
            <a:ext cx="7199351" cy="36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Shape 6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850" y="4533900"/>
            <a:ext cx="882015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 txBox="1"/>
          <p:nvPr>
            <p:ph type="title"/>
          </p:nvPr>
        </p:nvSpPr>
        <p:spPr>
          <a:xfrm>
            <a:off x="-8238" y="-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Question Answering with RNN</a:t>
            </a:r>
          </a:p>
        </p:txBody>
      </p:sp>
      <p:pic>
        <p:nvPicPr>
          <p:cNvPr id="655" name="Shape 6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750" y="1525195"/>
            <a:ext cx="2200275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Shape 6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9025" y="1020570"/>
            <a:ext cx="588645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Shape 6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2975" y="2398750"/>
            <a:ext cx="6058551" cy="213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Shape 6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850" y="4533900"/>
            <a:ext cx="882015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 txBox="1"/>
          <p:nvPr>
            <p:ph type="title"/>
          </p:nvPr>
        </p:nvSpPr>
        <p:spPr>
          <a:xfrm>
            <a:off x="-8188" y="-1845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Handwriting generation </a:t>
            </a:r>
          </a:p>
        </p:txBody>
      </p:sp>
      <p:pic>
        <p:nvPicPr>
          <p:cNvPr id="664" name="Shape 6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613" y="1082176"/>
            <a:ext cx="6718875" cy="3907125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Shape 665"/>
          <p:cNvSpPr txBox="1"/>
          <p:nvPr/>
        </p:nvSpPr>
        <p:spPr>
          <a:xfrm>
            <a:off x="5748500" y="4715700"/>
            <a:ext cx="67947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https://www.cs.toronto.edu/~graves/handwriting.html</a:t>
            </a:r>
            <a:r>
              <a:rPr lang="en" sz="1100"/>
              <a:t>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Sketch-RNN</a:t>
            </a:r>
          </a:p>
        </p:txBody>
      </p:sp>
      <p:pic>
        <p:nvPicPr>
          <p:cNvPr id="671" name="Shape 6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2145"/>
            <a:ext cx="8839198" cy="2970817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Shape 672"/>
          <p:cNvSpPr txBox="1"/>
          <p:nvPr/>
        </p:nvSpPr>
        <p:spPr>
          <a:xfrm>
            <a:off x="6861600" y="4864225"/>
            <a:ext cx="30000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https://arxiv.org/pdf/1704.03477v1.pdf</a:t>
            </a: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 txBox="1"/>
          <p:nvPr>
            <p:ph type="title"/>
          </p:nvPr>
        </p:nvSpPr>
        <p:spPr>
          <a:xfrm>
            <a:off x="-8238" y="-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Speech recognition with RNN</a:t>
            </a:r>
          </a:p>
        </p:txBody>
      </p:sp>
      <p:pic>
        <p:nvPicPr>
          <p:cNvPr id="678" name="Shape 6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150" y="1147120"/>
            <a:ext cx="6743700" cy="33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Shape 6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850" y="4533900"/>
            <a:ext cx="882015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TensorFlow Mechanics </a:t>
            </a:r>
          </a:p>
        </p:txBody>
      </p:sp>
      <p:sp>
        <p:nvSpPr>
          <p:cNvPr id="348" name="Shape 348"/>
          <p:cNvSpPr txBox="1"/>
          <p:nvPr/>
        </p:nvSpPr>
        <p:spPr>
          <a:xfrm>
            <a:off x="1318525" y="1230775"/>
            <a:ext cx="33840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400"/>
              <a:t>feed data and run graph (operation)</a:t>
            </a:r>
            <a:br>
              <a:rPr lang="en" sz="1400"/>
            </a:br>
            <a:r>
              <a:rPr b="1" i="1" lang="en" sz="1400"/>
              <a:t>sess.run (op, feed_dict={x: x_data})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sp>
        <p:nvSpPr>
          <p:cNvPr id="349" name="Shape 349"/>
          <p:cNvSpPr txBox="1"/>
          <p:nvPr/>
        </p:nvSpPr>
        <p:spPr>
          <a:xfrm>
            <a:off x="7158250" y="3555456"/>
            <a:ext cx="33840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400"/>
              <a:t>update variables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400"/>
              <a:t>in the graph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400"/>
              <a:t>(and return values)</a:t>
            </a:r>
            <a:r>
              <a:rPr b="1" lang="en" sz="1400"/>
              <a:t>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grpSp>
        <p:nvGrpSpPr>
          <p:cNvPr id="350" name="Shape 350"/>
          <p:cNvGrpSpPr/>
          <p:nvPr/>
        </p:nvGrpSpPr>
        <p:grpSpPr>
          <a:xfrm>
            <a:off x="2947675" y="1707149"/>
            <a:ext cx="4345525" cy="3285000"/>
            <a:chOff x="2322525" y="1302249"/>
            <a:chExt cx="4345525" cy="3285000"/>
          </a:xfrm>
        </p:grpSpPr>
        <p:pic>
          <p:nvPicPr>
            <p:cNvPr id="351" name="Shape 3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22525" y="1302249"/>
              <a:ext cx="4345525" cy="3285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Shape 3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56025" y="2044163"/>
              <a:ext cx="1431725" cy="17652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3" name="Shape 3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3075" y="2956725"/>
            <a:ext cx="1290879" cy="86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Shape 3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9125" y="1314737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0825" y="3767475"/>
            <a:ext cx="357425" cy="35488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Shape 356"/>
          <p:cNvSpPr txBox="1"/>
          <p:nvPr/>
        </p:nvSpPr>
        <p:spPr>
          <a:xfrm>
            <a:off x="902050" y="3090550"/>
            <a:ext cx="23916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400"/>
              <a:t>Build graph using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400"/>
              <a:t>TensorFlow operations</a:t>
            </a:r>
          </a:p>
        </p:txBody>
      </p:sp>
      <p:pic>
        <p:nvPicPr>
          <p:cNvPr id="357" name="Shape 3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4625" y="3178750"/>
            <a:ext cx="357425" cy="35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/>
          <p:nvPr>
            <p:ph type="title"/>
          </p:nvPr>
        </p:nvSpPr>
        <p:spPr>
          <a:xfrm>
            <a:off x="-8238" y="-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Generate Molecular structures with RNN</a:t>
            </a:r>
          </a:p>
        </p:txBody>
      </p:sp>
      <p:pic>
        <p:nvPicPr>
          <p:cNvPr id="685" name="Shape 6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50" y="991170"/>
            <a:ext cx="4876800" cy="21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Shape 6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950" y="3266576"/>
            <a:ext cx="4835363" cy="126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Shape 6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4900" y="1603645"/>
            <a:ext cx="3796450" cy="2332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Shape 6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850" y="4533900"/>
            <a:ext cx="882015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 txBox="1"/>
          <p:nvPr>
            <p:ph type="title"/>
          </p:nvPr>
        </p:nvSpPr>
        <p:spPr>
          <a:xfrm>
            <a:off x="-8238" y="-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Predict Stock prices with RNN</a:t>
            </a:r>
          </a:p>
        </p:txBody>
      </p:sp>
      <p:pic>
        <p:nvPicPr>
          <p:cNvPr id="694" name="Shape 6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075" y="886900"/>
            <a:ext cx="8625851" cy="356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Shape 6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850" y="4533900"/>
            <a:ext cx="882015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 txBox="1"/>
          <p:nvPr>
            <p:ph type="title"/>
          </p:nvPr>
        </p:nvSpPr>
        <p:spPr>
          <a:xfrm>
            <a:off x="-8238" y="-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Weather prediction with Graphical RNN</a:t>
            </a:r>
          </a:p>
        </p:txBody>
      </p:sp>
      <p:pic>
        <p:nvPicPr>
          <p:cNvPr id="701" name="Shape 7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975" y="1180825"/>
            <a:ext cx="3213450" cy="31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Shape 7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9100" y="1086245"/>
            <a:ext cx="4810125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Shape 7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9100" y="2800550"/>
            <a:ext cx="4810125" cy="166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Shape 7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850" y="4533900"/>
            <a:ext cx="882015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RNN in TensorFlow</a:t>
            </a:r>
          </a:p>
        </p:txBody>
      </p:sp>
      <p:pic>
        <p:nvPicPr>
          <p:cNvPr id="710" name="Shape 7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7875" y="1408625"/>
            <a:ext cx="2688000" cy="3173451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2173850" y="1332425"/>
            <a:ext cx="7061100" cy="26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BasicRNNCell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(num_units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outputs, _states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dynamic_rnn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x_data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dtype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</a:p>
        </p:txBody>
      </p:sp>
      <p:sp>
        <p:nvSpPr>
          <p:cNvPr id="712" name="Shape 712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One node: 4 (</a:t>
            </a:r>
            <a:r>
              <a:rPr i="1" lang="en"/>
              <a:t>input-dim</a:t>
            </a:r>
            <a:r>
              <a:rPr lang="en"/>
              <a:t>) in 2 (</a:t>
            </a:r>
            <a:r>
              <a:rPr i="1" lang="en"/>
              <a:t>hidden_size</a:t>
            </a:r>
            <a:r>
              <a:rPr lang="en"/>
              <a:t>)</a:t>
            </a:r>
          </a:p>
        </p:txBody>
      </p:sp>
      <p:pic>
        <p:nvPicPr>
          <p:cNvPr id="718" name="Shape 7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63" y="1419750"/>
            <a:ext cx="7495875" cy="375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Shape 7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275" y="1842100"/>
            <a:ext cx="5438525" cy="2727024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Shape 724"/>
          <p:cNvSpPr txBox="1"/>
          <p:nvPr/>
        </p:nvSpPr>
        <p:spPr>
          <a:xfrm>
            <a:off x="345500" y="1232500"/>
            <a:ext cx="77154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One cell RNN input_dim (4) -&gt; output_dim (2)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cell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BasicRNNCell(num_units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x_data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array(</a:t>
            </a:r>
            <a:r>
              <a:rPr i="1" lang="en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[[[1,0,0,0]]]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dtype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outputs, _states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dynamic_rnn(cell, x_data, dtype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pprint(outputs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eval())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399350" y="3629550"/>
            <a:ext cx="4998000" cy="805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21429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array([[[-0.42409304,  0.64651132]]])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</a:p>
        </p:txBody>
      </p:sp>
      <p:sp>
        <p:nvSpPr>
          <p:cNvPr id="727" name="Shape 727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One node: 4 (</a:t>
            </a:r>
            <a:r>
              <a:rPr i="1" lang="en"/>
              <a:t>input-dim</a:t>
            </a:r>
            <a:r>
              <a:rPr lang="en"/>
              <a:t>) in 2 (</a:t>
            </a:r>
            <a:r>
              <a:rPr i="1" lang="en"/>
              <a:t>hidden_size</a:t>
            </a:r>
            <a:r>
              <a:rPr lang="en"/>
              <a:t>)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Shape 7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99050"/>
            <a:ext cx="8614201" cy="4339650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Shape 733"/>
          <p:cNvSpPr txBox="1"/>
          <p:nvPr>
            <p:ph type="title"/>
          </p:nvPr>
        </p:nvSpPr>
        <p:spPr>
          <a:xfrm>
            <a:off x="3108126" y="-9465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algn="l">
              <a:spcBef>
                <a:spcPts val="0"/>
              </a:spcBef>
              <a:buNone/>
            </a:pPr>
            <a:r>
              <a:rPr lang="en"/>
              <a:t>Unfolding to n </a:t>
            </a:r>
            <a:r>
              <a:rPr lang="en"/>
              <a:t>sequences</a:t>
            </a:r>
          </a:p>
        </p:txBody>
      </p:sp>
      <p:sp>
        <p:nvSpPr>
          <p:cNvPr id="734" name="Shape 734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</a:p>
        </p:txBody>
      </p:sp>
      <p:pic>
        <p:nvPicPr>
          <p:cNvPr id="735" name="Shape 7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075" y="2198100"/>
            <a:ext cx="1657725" cy="195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Shape 7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5575" y="2969400"/>
            <a:ext cx="915875" cy="4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Shape 737"/>
          <p:cNvSpPr txBox="1"/>
          <p:nvPr/>
        </p:nvSpPr>
        <p:spPr>
          <a:xfrm>
            <a:off x="501050" y="695900"/>
            <a:ext cx="2379900" cy="668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Hidden_size=2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</a:p>
        </p:txBody>
      </p:sp>
      <p:sp>
        <p:nvSpPr>
          <p:cNvPr id="738" name="Shape 738"/>
          <p:cNvSpPr/>
          <p:nvPr/>
        </p:nvSpPr>
        <p:spPr>
          <a:xfrm>
            <a:off x="2804575" y="2180175"/>
            <a:ext cx="5228100" cy="19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39" name="Shape 7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52175" y="2180175"/>
            <a:ext cx="5372718" cy="190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Shape 7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2618675"/>
            <a:ext cx="4709250" cy="2372426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Shape 745"/>
          <p:cNvSpPr txBox="1"/>
          <p:nvPr>
            <p:ph type="title"/>
          </p:nvPr>
        </p:nvSpPr>
        <p:spPr>
          <a:xfrm>
            <a:off x="2346126" y="-9465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"/>
              <a:t>Unfolding to n sequences</a:t>
            </a:r>
          </a:p>
        </p:txBody>
      </p:sp>
      <p:sp>
        <p:nvSpPr>
          <p:cNvPr id="746" name="Shape 746"/>
          <p:cNvSpPr txBox="1"/>
          <p:nvPr/>
        </p:nvSpPr>
        <p:spPr>
          <a:xfrm>
            <a:off x="0" y="782600"/>
            <a:ext cx="7603500" cy="19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One cell RNN input_dim (4) -&gt; output_dim (2). sequence: 5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hidden_size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cell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BasicRNNCell(num_units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x_data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array([[h, e, l, l, o]],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(x_data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shape)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pprint(x_data)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outputs, states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dynamic_rnn(cell, x_data,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sess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pprint(outputs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eval())</a:t>
            </a:r>
          </a:p>
        </p:txBody>
      </p:sp>
      <p:sp>
        <p:nvSpPr>
          <p:cNvPr id="747" name="Shape 747"/>
          <p:cNvSpPr txBox="1"/>
          <p:nvPr/>
        </p:nvSpPr>
        <p:spPr>
          <a:xfrm>
            <a:off x="5347925" y="2288100"/>
            <a:ext cx="3714300" cy="2605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X_data = </a:t>
            </a: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array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([[[ 1.,  0.,  0.,  0.],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[ 0.,  1.,  0.,  0.],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[ 0.,  0.,  1.,  0.],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[ 0.,  0.,  1.,  0.],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[ 0.,  0.,  0.,  1.]]], dtype=float32)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Outputs = array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([[[ 0.19709368,  0.24918222],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[-0.11721198,  0.1784237 ],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[-0.35297349, -0.66278851],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[-0.70915914, -0.58334434],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[-0.38886023,  0.47304463]]], dtype=float32)</a:t>
            </a:r>
          </a:p>
        </p:txBody>
      </p:sp>
      <p:pic>
        <p:nvPicPr>
          <p:cNvPr id="748" name="Shape 7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5600" y="935000"/>
            <a:ext cx="2096204" cy="115920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Shape 749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</a:p>
        </p:txBody>
      </p:sp>
      <p:sp>
        <p:nvSpPr>
          <p:cNvPr id="750" name="Shape 750"/>
          <p:cNvSpPr txBox="1"/>
          <p:nvPr/>
        </p:nvSpPr>
        <p:spPr>
          <a:xfrm>
            <a:off x="76200" y="2726275"/>
            <a:ext cx="1490100" cy="480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1100">
                <a:latin typeface="Consolas"/>
                <a:ea typeface="Consolas"/>
                <a:cs typeface="Consolas"/>
                <a:sym typeface="Consolas"/>
              </a:rPr>
              <a:t>Hidden_size=2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11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</a:p>
        </p:txBody>
      </p:sp>
      <p:grpSp>
        <p:nvGrpSpPr>
          <p:cNvPr id="751" name="Shape 751"/>
          <p:cNvGrpSpPr/>
          <p:nvPr/>
        </p:nvGrpSpPr>
        <p:grpSpPr>
          <a:xfrm>
            <a:off x="1254206" y="3538481"/>
            <a:ext cx="2983177" cy="1033764"/>
            <a:chOff x="2275425" y="2317750"/>
            <a:chExt cx="5556300" cy="1969825"/>
          </a:xfrm>
        </p:grpSpPr>
        <p:sp>
          <p:nvSpPr>
            <p:cNvPr id="752" name="Shape 752"/>
            <p:cNvSpPr/>
            <p:nvPr/>
          </p:nvSpPr>
          <p:spPr>
            <a:xfrm>
              <a:off x="2275425" y="2317750"/>
              <a:ext cx="5556300" cy="196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753" name="Shape 75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338925" y="2379150"/>
              <a:ext cx="5372718" cy="19084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758"/>
          <p:cNvSpPr txBox="1"/>
          <p:nvPr/>
        </p:nvSpPr>
        <p:spPr>
          <a:xfrm>
            <a:off x="4340225" y="-228600"/>
            <a:ext cx="42363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Batching input</a:t>
            </a:r>
          </a:p>
        </p:txBody>
      </p:sp>
      <p:pic>
        <p:nvPicPr>
          <p:cNvPr id="759" name="Shape 7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175"/>
            <a:ext cx="9143998" cy="5078771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Shape 760"/>
          <p:cNvSpPr txBox="1"/>
          <p:nvPr/>
        </p:nvSpPr>
        <p:spPr>
          <a:xfrm>
            <a:off x="160275" y="187925"/>
            <a:ext cx="2379900" cy="997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Hidden_size=2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batch_size=3</a:t>
            </a:r>
          </a:p>
        </p:txBody>
      </p:sp>
      <p:grpSp>
        <p:nvGrpSpPr>
          <p:cNvPr id="761" name="Shape 761"/>
          <p:cNvGrpSpPr/>
          <p:nvPr/>
        </p:nvGrpSpPr>
        <p:grpSpPr>
          <a:xfrm>
            <a:off x="2275425" y="2317750"/>
            <a:ext cx="5556300" cy="1969825"/>
            <a:chOff x="2275425" y="2317750"/>
            <a:chExt cx="5556300" cy="1969825"/>
          </a:xfrm>
        </p:grpSpPr>
        <p:sp>
          <p:nvSpPr>
            <p:cNvPr id="762" name="Shape 762"/>
            <p:cNvSpPr/>
            <p:nvPr/>
          </p:nvSpPr>
          <p:spPr>
            <a:xfrm>
              <a:off x="2275425" y="2317750"/>
              <a:ext cx="5556300" cy="196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763" name="Shape 76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38925" y="2379150"/>
              <a:ext cx="5372718" cy="19084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 txBox="1"/>
          <p:nvPr/>
        </p:nvSpPr>
        <p:spPr>
          <a:xfrm>
            <a:off x="4340225" y="-228600"/>
            <a:ext cx="42363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Batching input</a:t>
            </a:r>
          </a:p>
        </p:txBody>
      </p:sp>
      <p:pic>
        <p:nvPicPr>
          <p:cNvPr id="769" name="Shape 7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43725"/>
            <a:ext cx="3420376" cy="1899776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Shape 770"/>
          <p:cNvSpPr txBox="1"/>
          <p:nvPr/>
        </p:nvSpPr>
        <p:spPr>
          <a:xfrm>
            <a:off x="-228600" y="649325"/>
            <a:ext cx="8848800" cy="27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One cell RNN input_dim (4) -&gt; output_dim (2). sequence: 5, batch 3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3 batches 'hello', 'eolll', 'lleel'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x_data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array([[h, e, l, l, o],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[e, o, l, l, l],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[l, l, e, e, l]],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pprint(x_data)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cell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rnn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BasicLSTMCell(num_units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state_is_tuple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outputs, _states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dynamic_rnn(cell, x_data,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        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sess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pprint(outputs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eval())</a:t>
            </a:r>
          </a:p>
        </p:txBody>
      </p:sp>
      <p:sp>
        <p:nvSpPr>
          <p:cNvPr id="771" name="Shape 771"/>
          <p:cNvSpPr txBox="1"/>
          <p:nvPr/>
        </p:nvSpPr>
        <p:spPr>
          <a:xfrm>
            <a:off x="5537450" y="1036475"/>
            <a:ext cx="1656300" cy="3705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array([[[ 1.,  0.,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0.,  1.]],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0.,  1.],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0.]]], </a:t>
            </a:r>
          </a:p>
        </p:txBody>
      </p:sp>
      <p:sp>
        <p:nvSpPr>
          <p:cNvPr id="772" name="Shape 772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</a:p>
        </p:txBody>
      </p:sp>
      <p:sp>
        <p:nvSpPr>
          <p:cNvPr id="773" name="Shape 773"/>
          <p:cNvSpPr txBox="1"/>
          <p:nvPr/>
        </p:nvSpPr>
        <p:spPr>
          <a:xfrm>
            <a:off x="3250600" y="4073375"/>
            <a:ext cx="1702500" cy="668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Hidden_size=2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batch_size=3</a:t>
            </a:r>
          </a:p>
        </p:txBody>
      </p:sp>
      <p:sp>
        <p:nvSpPr>
          <p:cNvPr id="774" name="Shape 774"/>
          <p:cNvSpPr/>
          <p:nvPr/>
        </p:nvSpPr>
        <p:spPr>
          <a:xfrm>
            <a:off x="52925" y="3312575"/>
            <a:ext cx="804300" cy="32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Machine Learning Basics</a:t>
            </a:r>
          </a:p>
        </p:txBody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3175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"/>
              <a:t>Linear Regression</a:t>
            </a:r>
          </a:p>
          <a:p>
            <a:pPr indent="-3175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"/>
              <a:t>Logistic Regression (Binary classification)</a:t>
            </a:r>
          </a:p>
          <a:p>
            <a:pPr indent="-3175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"/>
              <a:t>Softmax Classification</a:t>
            </a:r>
          </a:p>
          <a:p>
            <a:pPr indent="-3175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"/>
              <a:t>Neural Networks </a:t>
            </a:r>
          </a:p>
          <a:p>
            <a:pPr indent="-3175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"/>
              <a:t>CNN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Shape 779"/>
          <p:cNvSpPr txBox="1"/>
          <p:nvPr/>
        </p:nvSpPr>
        <p:spPr>
          <a:xfrm>
            <a:off x="4340225" y="-228600"/>
            <a:ext cx="42363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Batching input</a:t>
            </a:r>
          </a:p>
        </p:txBody>
      </p:sp>
      <p:pic>
        <p:nvPicPr>
          <p:cNvPr id="780" name="Shape 7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43725"/>
            <a:ext cx="3420376" cy="1899776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Shape 781"/>
          <p:cNvSpPr txBox="1"/>
          <p:nvPr/>
        </p:nvSpPr>
        <p:spPr>
          <a:xfrm>
            <a:off x="-228600" y="649325"/>
            <a:ext cx="8848800" cy="27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    # One cell RNN input_dim (4) -&gt; output_dim (2). sequence: 5, batch 3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3 batches 'hello', 'eolll', 'lleel'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x_data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array([[h, e, l, l, o],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[e, o, l, l, l],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[l, l, e, e, l]],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pprint(x_data)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cell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rnn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BasicLSTMCell(num_units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2, state_is_tuple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outputs, _states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dynamic_rnn(cell, x_data,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        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sess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pprint(outputs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eval())</a:t>
            </a:r>
          </a:p>
        </p:txBody>
      </p:sp>
      <p:sp>
        <p:nvSpPr>
          <p:cNvPr id="782" name="Shape 782"/>
          <p:cNvSpPr txBox="1"/>
          <p:nvPr/>
        </p:nvSpPr>
        <p:spPr>
          <a:xfrm>
            <a:off x="5156450" y="1036475"/>
            <a:ext cx="1656300" cy="3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array([[[ 1.,  0.,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0.,  1.]],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0.,  1.],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0.]]], </a:t>
            </a:r>
          </a:p>
        </p:txBody>
      </p:sp>
      <p:sp>
        <p:nvSpPr>
          <p:cNvPr id="783" name="Shape 783"/>
          <p:cNvSpPr txBox="1"/>
          <p:nvPr/>
        </p:nvSpPr>
        <p:spPr>
          <a:xfrm>
            <a:off x="6702825" y="1191875"/>
            <a:ext cx="2370900" cy="3394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array([[[-0.0173022 , -0.12929453],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[-0.14995177, -0.23189341],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[ 0.03294011,  0.01962204],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[ 0.12852104,  0.12375218],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[ 0.13597946,  0.31746736]],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[[-0.15243632, -0.14177315],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[ 0.04586344,  0.12249056],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[ 0.14292534,  0.15872268],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[ 0.18998367,  0.21004884],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[ 0.21788891,  0.24151592]],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[[ 0.10713603,  0.11001928],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[ 0.17076059,  0.1799853 ],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[-0.03531617,  0.08993293],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[-0.1881337 , -0.08296411],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[-0.00404597,  0.07156041]]],</a:t>
            </a:r>
          </a:p>
        </p:txBody>
      </p:sp>
      <p:sp>
        <p:nvSpPr>
          <p:cNvPr id="784" name="Shape 784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</a:p>
        </p:txBody>
      </p:sp>
      <p:sp>
        <p:nvSpPr>
          <p:cNvPr id="785" name="Shape 785"/>
          <p:cNvSpPr txBox="1"/>
          <p:nvPr/>
        </p:nvSpPr>
        <p:spPr>
          <a:xfrm>
            <a:off x="3250600" y="4073375"/>
            <a:ext cx="1702500" cy="668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Hidden_size=2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batch_size=3</a:t>
            </a:r>
          </a:p>
        </p:txBody>
      </p:sp>
      <p:sp>
        <p:nvSpPr>
          <p:cNvPr id="786" name="Shape 786"/>
          <p:cNvSpPr/>
          <p:nvPr/>
        </p:nvSpPr>
        <p:spPr>
          <a:xfrm>
            <a:off x="52925" y="3312575"/>
            <a:ext cx="804300" cy="32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Shape 791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Shape 792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700"/>
              <a:t>Hi Hello </a:t>
            </a: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Shape 79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Teach RNN ‘hihello’</a:t>
            </a:r>
          </a:p>
        </p:txBody>
      </p:sp>
      <p:pic>
        <p:nvPicPr>
          <p:cNvPr id="798" name="Shape 7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72145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Shape 799"/>
          <p:cNvSpPr txBox="1"/>
          <p:nvPr/>
        </p:nvSpPr>
        <p:spPr>
          <a:xfrm>
            <a:off x="5944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</a:p>
        </p:txBody>
      </p:sp>
      <p:sp>
        <p:nvSpPr>
          <p:cNvPr id="800" name="Shape 800"/>
          <p:cNvSpPr txBox="1"/>
          <p:nvPr/>
        </p:nvSpPr>
        <p:spPr>
          <a:xfrm>
            <a:off x="349347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</a:p>
        </p:txBody>
      </p:sp>
      <p:sp>
        <p:nvSpPr>
          <p:cNvPr id="801" name="Shape 801"/>
          <p:cNvSpPr txBox="1"/>
          <p:nvPr/>
        </p:nvSpPr>
        <p:spPr>
          <a:xfrm>
            <a:off x="20439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</a:p>
        </p:txBody>
      </p:sp>
      <p:sp>
        <p:nvSpPr>
          <p:cNvPr id="802" name="Shape 802"/>
          <p:cNvSpPr txBox="1"/>
          <p:nvPr/>
        </p:nvSpPr>
        <p:spPr>
          <a:xfrm>
            <a:off x="494300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</a:p>
        </p:txBody>
      </p:sp>
      <p:sp>
        <p:nvSpPr>
          <p:cNvPr id="803" name="Shape 803"/>
          <p:cNvSpPr txBox="1"/>
          <p:nvPr/>
        </p:nvSpPr>
        <p:spPr>
          <a:xfrm>
            <a:off x="78420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  <p:sp>
        <p:nvSpPr>
          <p:cNvPr id="804" name="Shape 804"/>
          <p:cNvSpPr txBox="1"/>
          <p:nvPr/>
        </p:nvSpPr>
        <p:spPr>
          <a:xfrm>
            <a:off x="63925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  <p:sp>
        <p:nvSpPr>
          <p:cNvPr id="805" name="Shape 805"/>
          <p:cNvSpPr txBox="1"/>
          <p:nvPr/>
        </p:nvSpPr>
        <p:spPr>
          <a:xfrm>
            <a:off x="5944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</a:p>
        </p:txBody>
      </p:sp>
      <p:sp>
        <p:nvSpPr>
          <p:cNvPr id="806" name="Shape 806"/>
          <p:cNvSpPr txBox="1"/>
          <p:nvPr/>
        </p:nvSpPr>
        <p:spPr>
          <a:xfrm>
            <a:off x="349347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</a:p>
        </p:txBody>
      </p:sp>
      <p:sp>
        <p:nvSpPr>
          <p:cNvPr id="807" name="Shape 807"/>
          <p:cNvSpPr txBox="1"/>
          <p:nvPr/>
        </p:nvSpPr>
        <p:spPr>
          <a:xfrm>
            <a:off x="20439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</a:p>
        </p:txBody>
      </p:sp>
      <p:sp>
        <p:nvSpPr>
          <p:cNvPr id="808" name="Shape 808"/>
          <p:cNvSpPr txBox="1"/>
          <p:nvPr/>
        </p:nvSpPr>
        <p:spPr>
          <a:xfrm>
            <a:off x="494300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  <p:sp>
        <p:nvSpPr>
          <p:cNvPr id="809" name="Shape 809"/>
          <p:cNvSpPr txBox="1"/>
          <p:nvPr/>
        </p:nvSpPr>
        <p:spPr>
          <a:xfrm>
            <a:off x="78420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o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63925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hape 815"/>
          <p:cNvSpPr txBox="1"/>
          <p:nvPr>
            <p:ph type="title"/>
          </p:nvPr>
        </p:nvSpPr>
        <p:spPr>
          <a:xfrm>
            <a:off x="4051250" y="133950"/>
            <a:ext cx="51012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One-hot encoding</a:t>
            </a:r>
          </a:p>
        </p:txBody>
      </p:sp>
      <p:pic>
        <p:nvPicPr>
          <p:cNvPr id="816" name="Shape 8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Shape 817"/>
          <p:cNvSpPr txBox="1"/>
          <p:nvPr/>
        </p:nvSpPr>
        <p:spPr>
          <a:xfrm>
            <a:off x="777350" y="1567025"/>
            <a:ext cx="6231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</a:p>
        </p:txBody>
      </p:sp>
      <p:sp>
        <p:nvSpPr>
          <p:cNvPr id="818" name="Shape 818"/>
          <p:cNvSpPr txBox="1"/>
          <p:nvPr/>
        </p:nvSpPr>
        <p:spPr>
          <a:xfrm>
            <a:off x="152400" y="76200"/>
            <a:ext cx="4538400" cy="1812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Char char="●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text: ‘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hihello’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ts val="1800"/>
              <a:buFont typeface="Consolas"/>
              <a:buChar char="●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unique chars (vocabulary, voc):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h, i, e, l, o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ts val="1800"/>
              <a:buFont typeface="Consolas"/>
              <a:buChar char="●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voc index: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h:0, i:1, e:2, l:3, o:4  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Shape 8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800745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Shape 824"/>
          <p:cNvSpPr txBox="1"/>
          <p:nvPr/>
        </p:nvSpPr>
        <p:spPr>
          <a:xfrm>
            <a:off x="594425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</a:p>
        </p:txBody>
      </p:sp>
      <p:sp>
        <p:nvSpPr>
          <p:cNvPr id="825" name="Shape 825"/>
          <p:cNvSpPr txBox="1"/>
          <p:nvPr/>
        </p:nvSpPr>
        <p:spPr>
          <a:xfrm>
            <a:off x="3493475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</a:p>
        </p:txBody>
      </p:sp>
      <p:sp>
        <p:nvSpPr>
          <p:cNvPr id="826" name="Shape 826"/>
          <p:cNvSpPr txBox="1"/>
          <p:nvPr/>
        </p:nvSpPr>
        <p:spPr>
          <a:xfrm>
            <a:off x="2043950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</a:p>
        </p:txBody>
      </p:sp>
      <p:sp>
        <p:nvSpPr>
          <p:cNvPr id="827" name="Shape 827"/>
          <p:cNvSpPr txBox="1"/>
          <p:nvPr/>
        </p:nvSpPr>
        <p:spPr>
          <a:xfrm>
            <a:off x="4943000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</a:p>
        </p:txBody>
      </p:sp>
      <p:sp>
        <p:nvSpPr>
          <p:cNvPr id="828" name="Shape 828"/>
          <p:cNvSpPr txBox="1"/>
          <p:nvPr/>
        </p:nvSpPr>
        <p:spPr>
          <a:xfrm>
            <a:off x="7842050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  <p:sp>
        <p:nvSpPr>
          <p:cNvPr id="829" name="Shape 829"/>
          <p:cNvSpPr txBox="1"/>
          <p:nvPr/>
        </p:nvSpPr>
        <p:spPr>
          <a:xfrm>
            <a:off x="6392525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  <p:sp>
        <p:nvSpPr>
          <p:cNvPr id="830" name="Shape 830"/>
          <p:cNvSpPr txBox="1"/>
          <p:nvPr/>
        </p:nvSpPr>
        <p:spPr>
          <a:xfrm>
            <a:off x="594425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</a:p>
        </p:txBody>
      </p:sp>
      <p:sp>
        <p:nvSpPr>
          <p:cNvPr id="831" name="Shape 831"/>
          <p:cNvSpPr txBox="1"/>
          <p:nvPr/>
        </p:nvSpPr>
        <p:spPr>
          <a:xfrm>
            <a:off x="3493475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</a:p>
        </p:txBody>
      </p:sp>
      <p:sp>
        <p:nvSpPr>
          <p:cNvPr id="832" name="Shape 832"/>
          <p:cNvSpPr txBox="1"/>
          <p:nvPr/>
        </p:nvSpPr>
        <p:spPr>
          <a:xfrm>
            <a:off x="2043950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</a:p>
        </p:txBody>
      </p:sp>
      <p:sp>
        <p:nvSpPr>
          <p:cNvPr id="833" name="Shape 833"/>
          <p:cNvSpPr txBox="1"/>
          <p:nvPr/>
        </p:nvSpPr>
        <p:spPr>
          <a:xfrm>
            <a:off x="4943000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  <p:sp>
        <p:nvSpPr>
          <p:cNvPr id="834" name="Shape 834"/>
          <p:cNvSpPr txBox="1"/>
          <p:nvPr/>
        </p:nvSpPr>
        <p:spPr>
          <a:xfrm>
            <a:off x="7842050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o</a:t>
            </a:r>
          </a:p>
        </p:txBody>
      </p:sp>
      <p:sp>
        <p:nvSpPr>
          <p:cNvPr id="835" name="Shape 835"/>
          <p:cNvSpPr txBox="1"/>
          <p:nvPr/>
        </p:nvSpPr>
        <p:spPr>
          <a:xfrm>
            <a:off x="6392525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  <p:sp>
        <p:nvSpPr>
          <p:cNvPr id="836" name="Shape 836"/>
          <p:cNvSpPr txBox="1"/>
          <p:nvPr/>
        </p:nvSpPr>
        <p:spPr>
          <a:xfrm>
            <a:off x="-8125" y="43273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837" name="Shape 837"/>
          <p:cNvSpPr txBox="1"/>
          <p:nvPr/>
        </p:nvSpPr>
        <p:spPr>
          <a:xfrm>
            <a:off x="1436800" y="43270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838" name="Shape 838"/>
          <p:cNvSpPr txBox="1"/>
          <p:nvPr/>
        </p:nvSpPr>
        <p:spPr>
          <a:xfrm>
            <a:off x="2890925" y="43273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839" name="Shape 839"/>
          <p:cNvSpPr txBox="1"/>
          <p:nvPr/>
        </p:nvSpPr>
        <p:spPr>
          <a:xfrm>
            <a:off x="4340450" y="43270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840" name="Shape 840"/>
          <p:cNvSpPr txBox="1"/>
          <p:nvPr/>
        </p:nvSpPr>
        <p:spPr>
          <a:xfrm>
            <a:off x="5789975" y="43273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841" name="Shape 841"/>
          <p:cNvSpPr txBox="1"/>
          <p:nvPr/>
        </p:nvSpPr>
        <p:spPr>
          <a:xfrm>
            <a:off x="7244100" y="43270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842" name="Shape 842"/>
          <p:cNvSpPr txBox="1"/>
          <p:nvPr/>
        </p:nvSpPr>
        <p:spPr>
          <a:xfrm>
            <a:off x="5476400" y="-9465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</a:p>
        </p:txBody>
      </p:sp>
      <p:sp>
        <p:nvSpPr>
          <p:cNvPr id="843" name="Shape 843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Teach RNN ‘hihello’</a:t>
            </a:r>
          </a:p>
        </p:txBody>
      </p:sp>
      <p:sp>
        <p:nvSpPr>
          <p:cNvPr id="844" name="Shape 844"/>
          <p:cNvSpPr txBox="1"/>
          <p:nvPr/>
        </p:nvSpPr>
        <p:spPr>
          <a:xfrm>
            <a:off x="65200" y="15076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845" name="Shape 845"/>
          <p:cNvSpPr txBox="1"/>
          <p:nvPr/>
        </p:nvSpPr>
        <p:spPr>
          <a:xfrm>
            <a:off x="1519325" y="15079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846" name="Shape 846"/>
          <p:cNvSpPr txBox="1"/>
          <p:nvPr/>
        </p:nvSpPr>
        <p:spPr>
          <a:xfrm>
            <a:off x="2968850" y="15076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847" name="Shape 847"/>
          <p:cNvSpPr txBox="1"/>
          <p:nvPr/>
        </p:nvSpPr>
        <p:spPr>
          <a:xfrm>
            <a:off x="4418375" y="15079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848" name="Shape 848"/>
          <p:cNvSpPr txBox="1"/>
          <p:nvPr/>
        </p:nvSpPr>
        <p:spPr>
          <a:xfrm>
            <a:off x="5872500" y="15076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849" name="Shape 849"/>
          <p:cNvSpPr txBox="1"/>
          <p:nvPr/>
        </p:nvSpPr>
        <p:spPr>
          <a:xfrm>
            <a:off x="7320300" y="15076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Creating rnn cell</a:t>
            </a:r>
          </a:p>
        </p:txBody>
      </p:sp>
      <p:sp>
        <p:nvSpPr>
          <p:cNvPr id="855" name="Shape 855"/>
          <p:cNvSpPr/>
          <p:nvPr/>
        </p:nvSpPr>
        <p:spPr>
          <a:xfrm>
            <a:off x="374299" y="1363854"/>
            <a:ext cx="6313500" cy="29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RNN model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rnn_cell.BasicRNNCell(</a:t>
            </a:r>
            <a:r>
              <a:rPr b="1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 BasicLSTMCell(</a:t>
            </a:r>
            <a:r>
              <a:rPr b="1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 GRUCell(</a:t>
            </a:r>
            <a:r>
              <a:rPr b="1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56" name="Shape 8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Creating rnn cell</a:t>
            </a:r>
          </a:p>
        </p:txBody>
      </p:sp>
      <p:sp>
        <p:nvSpPr>
          <p:cNvPr id="862" name="Shape 862"/>
          <p:cNvSpPr/>
          <p:nvPr/>
        </p:nvSpPr>
        <p:spPr>
          <a:xfrm>
            <a:off x="374299" y="1363854"/>
            <a:ext cx="6313500" cy="29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RNN model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rnn_cell.BasicRNNCell(</a:t>
            </a:r>
            <a:r>
              <a:rPr b="1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 BasicLSTMCell(</a:t>
            </a:r>
            <a:r>
              <a:rPr b="1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 GRUCell(</a:t>
            </a:r>
            <a:r>
              <a:rPr b="1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63" name="Shape 8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Execute RNN</a:t>
            </a:r>
          </a:p>
        </p:txBody>
      </p:sp>
      <p:sp>
        <p:nvSpPr>
          <p:cNvPr id="869" name="Shape 869"/>
          <p:cNvSpPr/>
          <p:nvPr/>
        </p:nvSpPr>
        <p:spPr>
          <a:xfrm>
            <a:off x="374300" y="1363850"/>
            <a:ext cx="6815700" cy="31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# RNN model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rnn_cell = rnn_cell.BasicRNNCell(</a:t>
            </a:r>
            <a:r>
              <a:rPr b="1" i="0" lang="en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rnn_size</a:t>
            </a:r>
            <a:r>
              <a:rPr b="0" i="0" lang="en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					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rnn_cell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</a:p>
          <a:p>
            <a:pPr indent="-69850" lvl="0" marL="2743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						</a:t>
            </a:r>
            <a:r>
              <a:rPr lang="en" sz="2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=initial_state,     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					dtype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70" name="Shape 8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Shape 8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9150" y="30584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Shape 8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3300" y="1114950"/>
            <a:ext cx="357425" cy="3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Shape 873"/>
          <p:cNvSpPr txBox="1"/>
          <p:nvPr/>
        </p:nvSpPr>
        <p:spPr>
          <a:xfrm rot="1232359">
            <a:off x="5928786" y="553290"/>
            <a:ext cx="1684480" cy="72176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hidden_rnn_size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hape 878"/>
          <p:cNvSpPr txBox="1"/>
          <p:nvPr>
            <p:ph type="title"/>
          </p:nvPr>
        </p:nvSpPr>
        <p:spPr>
          <a:xfrm>
            <a:off x="4818100" y="133950"/>
            <a:ext cx="43341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RNN parameters</a:t>
            </a:r>
          </a:p>
        </p:txBody>
      </p:sp>
      <p:sp>
        <p:nvSpPr>
          <p:cNvPr id="879" name="Shape 879"/>
          <p:cNvSpPr txBox="1"/>
          <p:nvPr/>
        </p:nvSpPr>
        <p:spPr>
          <a:xfrm>
            <a:off x="77725" y="1676400"/>
            <a:ext cx="9066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</a:t>
            </a:r>
            <a:r>
              <a:rPr i="1"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output from the LSTM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input_dim =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1"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one-hot size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i="1"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sentence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i="1"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|ihello| == 6</a:t>
            </a:r>
          </a:p>
        </p:txBody>
      </p:sp>
      <p:pic>
        <p:nvPicPr>
          <p:cNvPr id="880" name="Shape 8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Shape 881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</a:p>
        </p:txBody>
      </p:sp>
      <p:sp>
        <p:nvSpPr>
          <p:cNvPr id="882" name="Shape 882"/>
          <p:cNvSpPr txBox="1"/>
          <p:nvPr/>
        </p:nvSpPr>
        <p:spPr>
          <a:xfrm>
            <a:off x="152400" y="76200"/>
            <a:ext cx="4538400" cy="1812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Char char="●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text: ‘hihello’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ts val="1800"/>
              <a:buFont typeface="Consolas"/>
              <a:buChar char="●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unique chars (vocabulary, voc):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h, i, e, l, o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ts val="1800"/>
              <a:buFont typeface="Consolas"/>
              <a:buChar char="●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voc index: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h:0, i:1, e:2, l:3, o:4  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Shape 88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Data creation</a:t>
            </a:r>
          </a:p>
        </p:txBody>
      </p:sp>
      <p:sp>
        <p:nvSpPr>
          <p:cNvPr id="888" name="Shape 888"/>
          <p:cNvSpPr txBox="1"/>
          <p:nvPr/>
        </p:nvSpPr>
        <p:spPr>
          <a:xfrm>
            <a:off x="152400" y="1084350"/>
            <a:ext cx="9008400" cy="37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[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h=0, i=1, e=2, l=3, o=4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hihell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]]]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</a:t>
            </a:r>
          </a:p>
          <a:p>
            <a:pPr indent="45720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sequence_length, input_dim])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one-hot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</a:t>
            </a:r>
          </a:p>
        </p:txBody>
      </p:sp>
      <p:sp>
        <p:nvSpPr>
          <p:cNvPr id="889" name="Shape 889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>
            <p:ph type="title"/>
          </p:nvPr>
        </p:nvSpPr>
        <p:spPr>
          <a:xfrm>
            <a:off x="304800" y="-475659"/>
            <a:ext cx="8572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Linear Regression</a:t>
            </a:r>
          </a:p>
        </p:txBody>
      </p:sp>
      <p:pic>
        <p:nvPicPr>
          <p:cNvPr id="369" name="Shape 3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240" y="356146"/>
            <a:ext cx="1992000" cy="2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Shape 3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4446" y="2069834"/>
            <a:ext cx="3703500" cy="66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Shape 371"/>
          <p:cNvSpPr txBox="1"/>
          <p:nvPr/>
        </p:nvSpPr>
        <p:spPr>
          <a:xfrm>
            <a:off x="814400" y="771525"/>
            <a:ext cx="7691400" cy="12327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 = tf.Variable(</a:t>
            </a:r>
            <a:r>
              <a:rPr b="1"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tf.random_normal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4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Our hypothesis XW+b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* W + b</a:t>
            </a:r>
          </a:p>
        </p:txBody>
      </p:sp>
      <p:sp>
        <p:nvSpPr>
          <p:cNvPr id="372" name="Shape 372"/>
          <p:cNvSpPr txBox="1"/>
          <p:nvPr/>
        </p:nvSpPr>
        <p:spPr>
          <a:xfrm>
            <a:off x="814388" y="2843213"/>
            <a:ext cx="7691400" cy="5964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4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tf.reduce_mean(tf.square(hypothesis - y_train))</a:t>
            </a:r>
          </a:p>
        </p:txBody>
      </p:sp>
      <p:sp>
        <p:nvSpPr>
          <p:cNvPr id="373" name="Shape 373"/>
          <p:cNvSpPr txBox="1"/>
          <p:nvPr/>
        </p:nvSpPr>
        <p:spPr>
          <a:xfrm>
            <a:off x="778675" y="4069175"/>
            <a:ext cx="7691400" cy="7575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4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Minimize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tf.train.GradientDescentOptimizer(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minimize(cost)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483394" y="361235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/>
              <a:t>GradientDescent</a:t>
            </a:r>
          </a:p>
        </p:txBody>
      </p:sp>
      <p:pic>
        <p:nvPicPr>
          <p:cNvPr id="375" name="Shape 3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50" y="328550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50" y="22239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Shape 3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450" y="3612350"/>
            <a:ext cx="357425" cy="35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Shape 37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24150" y="3592100"/>
            <a:ext cx="1992000" cy="3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 txBox="1"/>
          <p:nvPr>
            <p:ph type="title"/>
          </p:nvPr>
        </p:nvSpPr>
        <p:spPr>
          <a:xfrm>
            <a:off x="144205" y="133950"/>
            <a:ext cx="51852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Feed to RNN</a:t>
            </a:r>
          </a:p>
        </p:txBody>
      </p:sp>
      <p:sp>
        <p:nvSpPr>
          <p:cNvPr id="895" name="Shape 895"/>
          <p:cNvSpPr txBox="1"/>
          <p:nvPr/>
        </p:nvSpPr>
        <p:spPr>
          <a:xfrm>
            <a:off x="152400" y="1300200"/>
            <a:ext cx="9004500" cy="3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800">
                <a:solidFill>
                  <a:srgbClr val="783F0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tf.placeholder(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tf.float32, [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sequence_length, hidden_size])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one-hot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tf.contrib.rnn.BasicLSTMCell(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num_units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=hidden_size,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 = cell.zero_state(batch_size, tf.float32)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cell, </a:t>
            </a:r>
            <a:r>
              <a:rPr b="1" lang="en" sz="1800">
                <a:solidFill>
                  <a:srgbClr val="783F0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=initial_state,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</a:p>
        </p:txBody>
      </p:sp>
      <p:sp>
        <p:nvSpPr>
          <p:cNvPr id="896" name="Shape 896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</a:p>
        </p:txBody>
      </p:sp>
      <p:sp>
        <p:nvSpPr>
          <p:cNvPr id="897" name="Shape 897"/>
          <p:cNvSpPr txBox="1"/>
          <p:nvPr/>
        </p:nvSpPr>
        <p:spPr>
          <a:xfrm>
            <a:off x="5398600" y="76200"/>
            <a:ext cx="3690900" cy="1811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]]]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Shape 902"/>
          <p:cNvSpPr txBox="1"/>
          <p:nvPr>
            <p:ph type="title"/>
          </p:nvPr>
        </p:nvSpPr>
        <p:spPr>
          <a:xfrm>
            <a:off x="-8188" y="-2470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Cost: </a:t>
            </a:r>
            <a:r>
              <a:rPr lang="en"/>
              <a:t>s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equence</a:t>
            </a:r>
            <a:r>
              <a:rPr lang="en"/>
              <a:t>_loss</a:t>
            </a:r>
          </a:p>
        </p:txBody>
      </p:sp>
      <p:pic>
        <p:nvPicPr>
          <p:cNvPr id="903" name="Shape 9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4950"/>
            <a:ext cx="9143999" cy="2735146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Shape 904"/>
          <p:cNvSpPr txBox="1"/>
          <p:nvPr/>
        </p:nvSpPr>
        <p:spPr>
          <a:xfrm>
            <a:off x="1945600" y="4589475"/>
            <a:ext cx="7630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>
                <a:solidFill>
                  <a:srgbClr val="80808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hape 909"/>
          <p:cNvSpPr txBox="1"/>
          <p:nvPr>
            <p:ph type="title"/>
          </p:nvPr>
        </p:nvSpPr>
        <p:spPr>
          <a:xfrm>
            <a:off x="-8188" y="-2470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Cost: </a:t>
            </a:r>
            <a:r>
              <a:rPr lang="en"/>
              <a:t>s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equence</a:t>
            </a:r>
            <a:r>
              <a:rPr lang="en"/>
              <a:t>_loss</a:t>
            </a:r>
          </a:p>
        </p:txBody>
      </p:sp>
      <p:pic>
        <p:nvPicPr>
          <p:cNvPr id="910" name="Shape 9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88" y="810150"/>
            <a:ext cx="8817723" cy="3945912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Shape 911"/>
          <p:cNvSpPr txBox="1"/>
          <p:nvPr/>
        </p:nvSpPr>
        <p:spPr>
          <a:xfrm>
            <a:off x="1945600" y="4589475"/>
            <a:ext cx="7630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>
                <a:solidFill>
                  <a:srgbClr val="80808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Shape 916"/>
          <p:cNvSpPr txBox="1"/>
          <p:nvPr>
            <p:ph type="title"/>
          </p:nvPr>
        </p:nvSpPr>
        <p:spPr>
          <a:xfrm>
            <a:off x="-8188" y="-946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Cost: </a:t>
            </a:r>
            <a:r>
              <a:rPr lang="en"/>
              <a:t>s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equence</a:t>
            </a:r>
            <a:r>
              <a:rPr lang="en"/>
              <a:t>_loss</a:t>
            </a:r>
          </a:p>
        </p:txBody>
      </p:sp>
      <p:sp>
        <p:nvSpPr>
          <p:cNvPr id="917" name="Shape 917"/>
          <p:cNvSpPr txBox="1"/>
          <p:nvPr/>
        </p:nvSpPr>
        <p:spPr>
          <a:xfrm>
            <a:off x="228600" y="1370250"/>
            <a:ext cx="8615700" cy="31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_states = tf.nn.dynamic_rnn(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cell, X,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=initial_state,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 = tf.ones([batch_size, sequence_length])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sequence_loss = tf.contrib.seq2seq.sequence_loss(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targets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>
                <a:solidFill>
                  <a:srgbClr val="4A86E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=weights)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tf.reduce_mean(sequence_loss)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tf.train.AdamOptimizer(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).minimize(loss)</a:t>
            </a:r>
          </a:p>
        </p:txBody>
      </p:sp>
      <p:sp>
        <p:nvSpPr>
          <p:cNvPr id="918" name="Shape 918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Training</a:t>
            </a:r>
          </a:p>
        </p:txBody>
      </p:sp>
      <p:sp>
        <p:nvSpPr>
          <p:cNvPr id="924" name="Shape 924"/>
          <p:cNvSpPr txBox="1"/>
          <p:nvPr/>
        </p:nvSpPr>
        <p:spPr>
          <a:xfrm>
            <a:off x="228600" y="1147800"/>
            <a:ext cx="9144000" cy="36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= tf.argmax(outputs,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sess.run(tf.global_variables_initializer())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2000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l, _ = sess.run([loss, train],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</a:t>
            </a:r>
            <a:r>
              <a:rPr lang="en" sz="16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Y: y_data})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result = sess.run(prediction,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</a:t>
            </a:r>
            <a:r>
              <a:rPr lang="en" sz="16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"loss:"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"prediction: 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result,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"true Y: 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y_data)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 char using dic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result_str = [idx2char[c]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np.squeeze(result)]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str: 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.join(result_str))</a:t>
            </a:r>
          </a:p>
        </p:txBody>
      </p:sp>
      <p:sp>
        <p:nvSpPr>
          <p:cNvPr id="925" name="Shape 925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Shape 93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Results</a:t>
            </a:r>
          </a:p>
        </p:txBody>
      </p:sp>
      <p:sp>
        <p:nvSpPr>
          <p:cNvPr id="931" name="Shape 931"/>
          <p:cNvSpPr txBox="1"/>
          <p:nvPr/>
        </p:nvSpPr>
        <p:spPr>
          <a:xfrm>
            <a:off x="0" y="506150"/>
            <a:ext cx="9144000" cy="25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= tf.argmax(outputs,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sess.run(tf.global_variables_initializer())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2000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l, _ = sess.run([loss, train],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</a:t>
            </a:r>
            <a:r>
              <a:rPr lang="en" sz="12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Y: y_data})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result = sess.run(prediction,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</a:t>
            </a:r>
            <a:r>
              <a:rPr lang="en" sz="12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"loss:"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"prediction: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result,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"true Y: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y_data)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 char using dic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result_str = [idx2char[c]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np.squeeze(result)]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str: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.join(result_str))</a:t>
            </a:r>
          </a:p>
        </p:txBody>
      </p:sp>
      <p:sp>
        <p:nvSpPr>
          <p:cNvPr id="932" name="Shape 932"/>
          <p:cNvSpPr txBox="1"/>
          <p:nvPr/>
        </p:nvSpPr>
        <p:spPr>
          <a:xfrm>
            <a:off x="76200" y="3098000"/>
            <a:ext cx="9006000" cy="1826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 loss: 1.55474 prediction:  [[3 3 3 3 4 4]] true Y:  [[1, 0, 2, 3, 3, 4]] Prediction str:  lllloo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loss: 1.55081 prediction:  [[3 3 3 3 4 4]] true Y:  [[1, 0, 2, 3, 3, 4]] Prediction str:  lllloo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 loss: 1.54704 prediction:  [[3 3 3 3 4 4]] true Y:  [[1, 0, 2, 3, 3, 4]] Prediction str:  lllloo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 loss: 1.54342 prediction:  [[3 3 3 3 4 4]] true Y:  [[1, 0, 2, 3, 3, 4]] Prediction str:  lllloo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1998 loss: 0.75305 prediction:  [[1 0 2 3 3 4]] true Y:  [[1, 0, 2, 3, 3, 4]] Prediction str:  ihello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1999 loss: 0.752973 prediction:  [[1 0 2 3 3 4]] true Y:  [[1, 0, 2, 3, 3, 4]] Prediction str: 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ihello</a:t>
            </a:r>
          </a:p>
        </p:txBody>
      </p:sp>
      <p:sp>
        <p:nvSpPr>
          <p:cNvPr id="933" name="Shape 933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8" name="Shape 938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Shape 939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 with long </a:t>
            </a:r>
            <a:r>
              <a:rPr lang="en" sz="2700"/>
              <a:t>sequences</a:t>
            </a:r>
          </a:p>
        </p:txBody>
      </p:sp>
      <p:sp>
        <p:nvSpPr>
          <p:cNvPr id="940" name="Shape 940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Manual d</a:t>
            </a:r>
            <a:r>
              <a:rPr lang="en"/>
              <a:t>ata creation</a:t>
            </a:r>
          </a:p>
        </p:txBody>
      </p:sp>
      <p:sp>
        <p:nvSpPr>
          <p:cNvPr id="946" name="Shape 946"/>
          <p:cNvSpPr txBox="1"/>
          <p:nvPr/>
        </p:nvSpPr>
        <p:spPr>
          <a:xfrm>
            <a:off x="1592000" y="1127150"/>
            <a:ext cx="60435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[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hihell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]]]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</a:p>
        </p:txBody>
      </p:sp>
      <p:sp>
        <p:nvSpPr>
          <p:cNvPr id="947" name="Shape 947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 txBox="1"/>
          <p:nvPr>
            <p:ph type="title"/>
          </p:nvPr>
        </p:nvSpPr>
        <p:spPr>
          <a:xfrm>
            <a:off x="3816075" y="133950"/>
            <a:ext cx="5336100" cy="10860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Better</a:t>
            </a:r>
            <a:r>
              <a:rPr lang="en"/>
              <a:t> data creation</a:t>
            </a:r>
          </a:p>
        </p:txBody>
      </p:sp>
      <p:sp>
        <p:nvSpPr>
          <p:cNvPr id="953" name="Shape 953"/>
          <p:cNvSpPr txBox="1"/>
          <p:nvPr/>
        </p:nvSpPr>
        <p:spPr>
          <a:xfrm>
            <a:off x="344075" y="1028700"/>
            <a:ext cx="86346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sample = 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if you want you"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(sample))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index -&gt; char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char2idx = {c: i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c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(idx2char)}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char -&gt; idx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sample_idx = [char2idx[c]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sample]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char to index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[sample_idx[:-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data sample (0 ~ n-1) hello: hell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[sample_idx[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:]] 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 sample (1 ~ n)  hello: ello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tf.placeholder(tf.int32,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data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" sz="16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tf.one_hot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(X, num_classes)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hot: 1 -&gt; 0 1 0 0 0 0 0 0 0 0</a:t>
            </a:r>
          </a:p>
        </p:txBody>
      </p:sp>
      <p:sp>
        <p:nvSpPr>
          <p:cNvPr id="954" name="Shape 954"/>
          <p:cNvSpPr txBox="1"/>
          <p:nvPr/>
        </p:nvSpPr>
        <p:spPr>
          <a:xfrm>
            <a:off x="3063200" y="4890000"/>
            <a:ext cx="6199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https://github.com/hunkim/DeepLearningZeroToAll/blob/master/lab-12-2-char-seq-rnn.py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95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Hyper parameters</a:t>
            </a:r>
          </a:p>
        </p:txBody>
      </p:sp>
      <p:sp>
        <p:nvSpPr>
          <p:cNvPr id="960" name="Shape 960"/>
          <p:cNvSpPr txBox="1"/>
          <p:nvPr/>
        </p:nvSpPr>
        <p:spPr>
          <a:xfrm>
            <a:off x="413725" y="1419750"/>
            <a:ext cx="8464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sample =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if you want you"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(sample))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index -&gt; char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char2idx = {c: 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c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(idx2char)}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char -&gt; idx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hyper parameters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dic_size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(char2idx)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RNN input size (one hot size)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rnn_hidden_size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(char2idx) </a:t>
            </a:r>
            <a:r>
              <a:rPr i="1"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RNN output size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(char2idx)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final output size (RNN or softmax, etc.)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sample data, one batch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(sample) -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number of lstm unfolding (unit #)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/>
        </p:nvSpPr>
        <p:spPr>
          <a:xfrm>
            <a:off x="702275" y="4707675"/>
            <a:ext cx="82314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</p:txBody>
      </p:sp>
      <p:sp>
        <p:nvSpPr>
          <p:cNvPr id="384" name="Shape 384"/>
          <p:cNvSpPr txBox="1"/>
          <p:nvPr>
            <p:ph type="title"/>
          </p:nvPr>
        </p:nvSpPr>
        <p:spPr>
          <a:xfrm>
            <a:off x="304800" y="-475659"/>
            <a:ext cx="8572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Logistic Regression</a:t>
            </a:r>
          </a:p>
        </p:txBody>
      </p:sp>
      <p:sp>
        <p:nvSpPr>
          <p:cNvPr id="385" name="Shape 385"/>
          <p:cNvSpPr txBox="1"/>
          <p:nvPr/>
        </p:nvSpPr>
        <p:spPr>
          <a:xfrm>
            <a:off x="483394" y="452675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/>
              <a:t>GradientDescent</a:t>
            </a:r>
          </a:p>
        </p:txBody>
      </p:sp>
      <p:pic>
        <p:nvPicPr>
          <p:cNvPr id="386" name="Shape 3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0" y="861950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Shape 3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0" y="26049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Shape 3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50" y="4526750"/>
            <a:ext cx="357425" cy="35488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Shape 389"/>
          <p:cNvSpPr txBox="1"/>
          <p:nvPr/>
        </p:nvSpPr>
        <p:spPr>
          <a:xfrm>
            <a:off x="483394" y="2543831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/>
              <a:t>Cost?</a:t>
            </a:r>
          </a:p>
        </p:txBody>
      </p:sp>
      <p:sp>
        <p:nvSpPr>
          <p:cNvPr id="390" name="Shape 390"/>
          <p:cNvSpPr txBox="1"/>
          <p:nvPr/>
        </p:nvSpPr>
        <p:spPr>
          <a:xfrm>
            <a:off x="483394" y="87710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/>
              <a:t>Model? (Hypothesis?)</a:t>
            </a:r>
          </a:p>
        </p:txBody>
      </p:sp>
      <p:sp>
        <p:nvSpPr>
          <p:cNvPr id="391" name="Shape 391"/>
          <p:cNvSpPr txBox="1"/>
          <p:nvPr/>
        </p:nvSpPr>
        <p:spPr>
          <a:xfrm>
            <a:off x="627500" y="1801775"/>
            <a:ext cx="57756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W) + b)</a:t>
            </a:r>
          </a:p>
        </p:txBody>
      </p:sp>
      <p:pic>
        <p:nvPicPr>
          <p:cNvPr id="392" name="Shape 3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275" y="1309725"/>
            <a:ext cx="4310351" cy="50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Shape 393"/>
          <p:cNvSpPr txBox="1"/>
          <p:nvPr/>
        </p:nvSpPr>
        <p:spPr>
          <a:xfrm>
            <a:off x="464400" y="3376650"/>
            <a:ext cx="127011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-tf.reduce_mean(Y * tf.log(hypothesis) + 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Y) *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tf.log(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hypothesis))</a:t>
            </a:r>
          </a:p>
        </p:txBody>
      </p:sp>
      <p:pic>
        <p:nvPicPr>
          <p:cNvPr id="394" name="Shape 3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0600" y="2917376"/>
            <a:ext cx="5407698" cy="44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Shape 39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28550" y="1657400"/>
            <a:ext cx="3068125" cy="189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47950" y="4506500"/>
            <a:ext cx="1992000" cy="3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 txBox="1"/>
          <p:nvPr>
            <p:ph type="title"/>
          </p:nvPr>
        </p:nvSpPr>
        <p:spPr>
          <a:xfrm>
            <a:off x="-8188" y="-17085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LSTM and Loss</a:t>
            </a:r>
          </a:p>
        </p:txBody>
      </p:sp>
      <p:sp>
        <p:nvSpPr>
          <p:cNvPr id="966" name="Shape 966"/>
          <p:cNvSpPr txBox="1"/>
          <p:nvPr/>
        </p:nvSpPr>
        <p:spPr>
          <a:xfrm>
            <a:off x="76200" y="838625"/>
            <a:ext cx="9144000" cy="40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tf.placeholder(tf.int32,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data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</a:t>
            </a:r>
          </a:p>
          <a:p>
            <a:pPr indent="491490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b="1"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_one_hot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tf.one_hot(X, num_classes)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hot: 1 -&gt; 0 1 0 0 0 0 0 0 0 0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tf.contrib.rnn.BasicLSTMCell(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num_units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=rnn_hidden_size,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 = cell.zero_state(batch_size, tf.float32)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cell, </a:t>
            </a:r>
            <a:r>
              <a:rPr b="1"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b="1"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_one_hot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=initial_state,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 = tf.ones([batch_size, sequence_length])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sequence_loss = tf.contrib.seq2seq.sequence_loss(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=outputs,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targets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=Y,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=weights)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tf.reduce_mean(sequence_loss)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).minimize(loss)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= tf.argmax(outputs,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967" name="Shape 967"/>
          <p:cNvSpPr txBox="1"/>
          <p:nvPr/>
        </p:nvSpPr>
        <p:spPr>
          <a:xfrm>
            <a:off x="3063200" y="4890000"/>
            <a:ext cx="6199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https://github.com/hunkim/DeepLearningZeroToAll/blob/master/lab-12-2-char-seq-rnn.py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Shape 972"/>
          <p:cNvSpPr txBox="1"/>
          <p:nvPr>
            <p:ph type="title"/>
          </p:nvPr>
        </p:nvSpPr>
        <p:spPr>
          <a:xfrm>
            <a:off x="-8188" y="-17085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Training and Results</a:t>
            </a:r>
          </a:p>
        </p:txBody>
      </p:sp>
      <p:sp>
        <p:nvSpPr>
          <p:cNvPr id="973" name="Shape 973"/>
          <p:cNvSpPr txBox="1"/>
          <p:nvPr/>
        </p:nvSpPr>
        <p:spPr>
          <a:xfrm>
            <a:off x="1042650" y="809275"/>
            <a:ext cx="8101500" cy="25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sess.run(tf.global_variables_initializer())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3000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l, _ = sess.run([loss, train],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result = sess.run(prediction,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x_data})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 char using dic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result_str = [idx2char[c]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np.squeeze(result)]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"loss:"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l, 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"Prediction:"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.join(result_str))</a:t>
            </a:r>
          </a:p>
        </p:txBody>
      </p:sp>
      <p:sp>
        <p:nvSpPr>
          <p:cNvPr id="974" name="Shape 974"/>
          <p:cNvSpPr txBox="1"/>
          <p:nvPr/>
        </p:nvSpPr>
        <p:spPr>
          <a:xfrm>
            <a:off x="2246900" y="3346975"/>
            <a:ext cx="4650300" cy="1488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0 loss: 2.29895 Prediction: nnuffuunnuuuyuy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1 loss: 2.29675 Prediction: nnuffuunnuuuyuy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...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1418 loss: 1.37351 Prediction: if you want you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1419 loss: 1.37331 Prediction: if you want you</a:t>
            </a:r>
          </a:p>
        </p:txBody>
      </p:sp>
      <p:sp>
        <p:nvSpPr>
          <p:cNvPr id="975" name="Shape 975"/>
          <p:cNvSpPr txBox="1"/>
          <p:nvPr/>
        </p:nvSpPr>
        <p:spPr>
          <a:xfrm>
            <a:off x="3063200" y="4890000"/>
            <a:ext cx="6199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https://github.com/hunkim/DeepLearningZeroToAll/blob/master/lab-12-2-char-seq-rnn.py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Shape 98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Really long sentence?</a:t>
            </a:r>
          </a:p>
        </p:txBody>
      </p:sp>
      <p:sp>
        <p:nvSpPr>
          <p:cNvPr id="981" name="Shape 981"/>
          <p:cNvSpPr txBox="1"/>
          <p:nvPr/>
        </p:nvSpPr>
        <p:spPr>
          <a:xfrm>
            <a:off x="84200" y="1285875"/>
            <a:ext cx="906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sentence = 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"if you want to build a ship, don't drum up people together to "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"collect wood and don't assign them tasks and work, but rather "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"teach them to long for the endless immensity of the sea."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982" name="Shape 982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Shape 98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Really long sentence?</a:t>
            </a:r>
          </a:p>
        </p:txBody>
      </p:sp>
      <p:sp>
        <p:nvSpPr>
          <p:cNvPr id="988" name="Shape 988"/>
          <p:cNvSpPr txBox="1"/>
          <p:nvPr/>
        </p:nvSpPr>
        <p:spPr>
          <a:xfrm>
            <a:off x="84200" y="1285875"/>
            <a:ext cx="906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sentence = 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"if you want to build a ship, don't drum up people together to "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"collect wood and don't assign them tasks and work, but rather "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"teach them to long for the endless immensity of the sea."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989" name="Shape 989"/>
          <p:cNvSpPr txBox="1"/>
          <p:nvPr/>
        </p:nvSpPr>
        <p:spPr>
          <a:xfrm>
            <a:off x="3264000" y="2571675"/>
            <a:ext cx="2616000" cy="2325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600">
                <a:solidFill>
                  <a:schemeClr val="dk1"/>
                </a:solidFill>
              </a:rPr>
              <a:t># training dataset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0 if you wan -&gt; f you want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1 f you want -&gt;  you want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2  you want  -&gt; you want 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3 you want t -&gt; ou want to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…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168  of the se -&gt; of the sea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169 of the sea -&gt; f the sea.</a:t>
            </a:r>
          </a:p>
        </p:txBody>
      </p:sp>
      <p:sp>
        <p:nvSpPr>
          <p:cNvPr id="990" name="Shape 990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Shape 995"/>
          <p:cNvSpPr txBox="1"/>
          <p:nvPr>
            <p:ph type="title"/>
          </p:nvPr>
        </p:nvSpPr>
        <p:spPr>
          <a:xfrm>
            <a:off x="6496477" y="89225"/>
            <a:ext cx="26556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Making dataset</a:t>
            </a:r>
          </a:p>
        </p:txBody>
      </p:sp>
      <p:sp>
        <p:nvSpPr>
          <p:cNvPr id="996" name="Shape 996"/>
          <p:cNvSpPr txBox="1"/>
          <p:nvPr/>
        </p:nvSpPr>
        <p:spPr>
          <a:xfrm>
            <a:off x="84200" y="106200"/>
            <a:ext cx="6289200" cy="49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char_set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(sentence))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char_dic = {w: 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w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(char_set)}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dataX = []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dataY = []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(sentence) - seq_length):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x_str = sentence[i:i + seq_length]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y_str = sentence[i +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i + seq_length +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x_str,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'-&gt;'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y_str)</a:t>
            </a:r>
          </a:p>
          <a:p>
            <a:pPr indent="510540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x = [char_dic[c]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x_str]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str to index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[char_dic[c]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y_str]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str to index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dataX.append(x)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dataY.append(y)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97" name="Shape 997"/>
          <p:cNvSpPr txBox="1"/>
          <p:nvPr/>
        </p:nvSpPr>
        <p:spPr>
          <a:xfrm>
            <a:off x="6373400" y="1721875"/>
            <a:ext cx="2616000" cy="2325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600">
                <a:solidFill>
                  <a:schemeClr val="dk1"/>
                </a:solidFill>
              </a:rPr>
              <a:t># training dataset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0 if you wan -&gt; f you want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1 f you want -&gt;  you want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2  you want  -&gt; you want 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3 you want t -&gt; ou want to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…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168  of the se -&gt; of the sea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169 of the sea -&gt; f the sea.</a:t>
            </a:r>
          </a:p>
        </p:txBody>
      </p:sp>
      <p:sp>
        <p:nvSpPr>
          <p:cNvPr id="998" name="Shape 998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Shape 1003"/>
          <p:cNvSpPr txBox="1"/>
          <p:nvPr>
            <p:ph type="title"/>
          </p:nvPr>
        </p:nvSpPr>
        <p:spPr>
          <a:xfrm>
            <a:off x="2651557" y="78050"/>
            <a:ext cx="38409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RNN parameters</a:t>
            </a:r>
          </a:p>
        </p:txBody>
      </p:sp>
      <p:sp>
        <p:nvSpPr>
          <p:cNvPr id="1004" name="Shape 1004"/>
          <p:cNvSpPr txBox="1"/>
          <p:nvPr/>
        </p:nvSpPr>
        <p:spPr>
          <a:xfrm>
            <a:off x="84200" y="1427100"/>
            <a:ext cx="6289200" cy="29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char_set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(sentence))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char_dic = {w: 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w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(char_set)}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data_dim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seq_length =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Any arbitrary number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(dataX)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05" name="Shape 1005"/>
          <p:cNvSpPr txBox="1"/>
          <p:nvPr/>
        </p:nvSpPr>
        <p:spPr>
          <a:xfrm>
            <a:off x="6373400" y="1721875"/>
            <a:ext cx="2616000" cy="2325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600">
                <a:solidFill>
                  <a:schemeClr val="dk1"/>
                </a:solidFill>
              </a:rPr>
              <a:t># training dataset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0 if you wan -&gt; f you want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1 f you want -&gt;  you want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2  you want  -&gt; you want 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3 you want t -&gt; ou want to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…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168  of the se -&gt; of the sea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169 of the sea -&gt; f the sea.</a:t>
            </a:r>
          </a:p>
        </p:txBody>
      </p:sp>
      <p:sp>
        <p:nvSpPr>
          <p:cNvPr id="1006" name="Shape 1006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Shape 1011"/>
          <p:cNvSpPr txBox="1"/>
          <p:nvPr>
            <p:ph type="title"/>
          </p:nvPr>
        </p:nvSpPr>
        <p:spPr>
          <a:xfrm>
            <a:off x="-8200" y="133950"/>
            <a:ext cx="7365600" cy="1084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Stacked RNN </a:t>
            </a:r>
          </a:p>
        </p:txBody>
      </p:sp>
      <p:sp>
        <p:nvSpPr>
          <p:cNvPr id="1012" name="Shape 1012"/>
          <p:cNvSpPr txBox="1"/>
          <p:nvPr/>
        </p:nvSpPr>
        <p:spPr>
          <a:xfrm>
            <a:off x="457200" y="1118150"/>
            <a:ext cx="7849500" cy="37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tf.placeholder(tf.int32, [</a:t>
            </a:r>
            <a:r>
              <a:rPr b="1" lang="en" sz="15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seq_length])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 sz="15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seq_length])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5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One-hot encoding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tf.one_hot(X, num_classes)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(X_one_hot)  </a:t>
            </a:r>
            <a:r>
              <a:rPr i="1" lang="en" sz="15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check out the shape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 sz="15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5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Make a lstm cell with hidden_size (each unit output vector size)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rnn.BasicLSTMCell(hidden_size, </a:t>
            </a:r>
            <a:r>
              <a:rPr lang="en" sz="15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5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rnn.MultiRNNCell([cell] * </a:t>
            </a:r>
            <a:r>
              <a:rPr b="1"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5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outputs: unfolding size x hidden size, state = hidden size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tf.nn.dynamic_rnn(cell, X_one_hot, </a:t>
            </a:r>
            <a:r>
              <a:rPr lang="en" sz="15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</a:p>
        </p:txBody>
      </p:sp>
      <p:pic>
        <p:nvPicPr>
          <p:cNvPr id="1013" name="Shape 10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1300" y="234001"/>
            <a:ext cx="3012383" cy="15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Shape 1014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Shape 1019"/>
          <p:cNvSpPr txBox="1"/>
          <p:nvPr>
            <p:ph type="title"/>
          </p:nvPr>
        </p:nvSpPr>
        <p:spPr>
          <a:xfrm>
            <a:off x="0" y="171800"/>
            <a:ext cx="89916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Softmax (FC) in </a:t>
            </a:r>
            <a:r>
              <a:rPr lang="en"/>
              <a:t>Deep CNN</a:t>
            </a:r>
          </a:p>
        </p:txBody>
      </p:sp>
      <p:sp>
        <p:nvSpPr>
          <p:cNvPr id="1020" name="Shape 1020"/>
          <p:cNvSpPr txBox="1"/>
          <p:nvPr/>
        </p:nvSpPr>
        <p:spPr>
          <a:xfrm>
            <a:off x="3683475" y="4778275"/>
            <a:ext cx="5460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Image credit: </a:t>
            </a: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http://personal.ie.cuhk.edu.hk/~ccloy/project_target_code/index.html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</p:txBody>
      </p:sp>
      <p:pic>
        <p:nvPicPr>
          <p:cNvPr id="1021" name="Shape 10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24425"/>
            <a:ext cx="8839201" cy="2433528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Shape 1022"/>
          <p:cNvSpPr/>
          <p:nvPr/>
        </p:nvSpPr>
        <p:spPr>
          <a:xfrm>
            <a:off x="6049200" y="1576600"/>
            <a:ext cx="2942400" cy="26334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Shape 10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300" y="145350"/>
            <a:ext cx="3806876" cy="4852803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Shape 1028"/>
          <p:cNvSpPr txBox="1"/>
          <p:nvPr>
            <p:ph type="title"/>
          </p:nvPr>
        </p:nvSpPr>
        <p:spPr>
          <a:xfrm>
            <a:off x="-8196" y="-170850"/>
            <a:ext cx="57108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Softmax</a:t>
            </a:r>
          </a:p>
        </p:txBody>
      </p:sp>
      <p:sp>
        <p:nvSpPr>
          <p:cNvPr id="1029" name="Shape 1029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1030" name="Shape 1030"/>
          <p:cNvSpPr txBox="1"/>
          <p:nvPr/>
        </p:nvSpPr>
        <p:spPr>
          <a:xfrm>
            <a:off x="146950" y="2799575"/>
            <a:ext cx="61458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outputs, _ = tf.nn.dynamic_rnn(cell, X_one_hot)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Shape 10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300" y="145350"/>
            <a:ext cx="3806876" cy="485280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Shape 1036"/>
          <p:cNvSpPr txBox="1"/>
          <p:nvPr/>
        </p:nvSpPr>
        <p:spPr>
          <a:xfrm>
            <a:off x="1216200" y="2175450"/>
            <a:ext cx="54789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X_for_softmax = tf.</a:t>
            </a:r>
            <a:r>
              <a:rPr lang="en" sz="16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reshape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(outputs,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[-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hidden_size])</a:t>
            </a:r>
          </a:p>
        </p:txBody>
      </p:sp>
      <p:sp>
        <p:nvSpPr>
          <p:cNvPr id="1037" name="Shape 1037"/>
          <p:cNvSpPr txBox="1"/>
          <p:nvPr/>
        </p:nvSpPr>
        <p:spPr>
          <a:xfrm>
            <a:off x="1889275" y="779800"/>
            <a:ext cx="5389500" cy="8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 = tf.</a:t>
            </a:r>
            <a:r>
              <a:rPr lang="en" sz="16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reshape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(outputs,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[batch_size, seq_length, num_classes])</a:t>
            </a:r>
          </a:p>
        </p:txBody>
      </p:sp>
      <p:sp>
        <p:nvSpPr>
          <p:cNvPr id="1038" name="Shape 1038"/>
          <p:cNvSpPr txBox="1"/>
          <p:nvPr>
            <p:ph type="title"/>
          </p:nvPr>
        </p:nvSpPr>
        <p:spPr>
          <a:xfrm>
            <a:off x="-8196" y="-170850"/>
            <a:ext cx="57108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Softmax</a:t>
            </a:r>
          </a:p>
        </p:txBody>
      </p:sp>
      <p:sp>
        <p:nvSpPr>
          <p:cNvPr id="1039" name="Shape 1039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1040" name="Shape 1040"/>
          <p:cNvSpPr txBox="1"/>
          <p:nvPr/>
        </p:nvSpPr>
        <p:spPr>
          <a:xfrm>
            <a:off x="146950" y="2799575"/>
            <a:ext cx="61458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outputs, _ = tf.nn.dynamic_rnn(cell, X_one_hot)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>
            <p:ph type="title"/>
          </p:nvPr>
        </p:nvSpPr>
        <p:spPr>
          <a:xfrm>
            <a:off x="304800" y="-323259"/>
            <a:ext cx="8572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Softmax Classifier</a:t>
            </a:r>
          </a:p>
        </p:txBody>
      </p:sp>
      <p:pic>
        <p:nvPicPr>
          <p:cNvPr id="402" name="Shape 4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0" y="1090550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Shape 4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0" y="2300112"/>
            <a:ext cx="357425" cy="354838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 txBox="1"/>
          <p:nvPr/>
        </p:nvSpPr>
        <p:spPr>
          <a:xfrm>
            <a:off x="483394" y="2315231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/>
              <a:t>Cost?</a:t>
            </a:r>
          </a:p>
        </p:txBody>
      </p:sp>
      <p:sp>
        <p:nvSpPr>
          <p:cNvPr id="405" name="Shape 405"/>
          <p:cNvSpPr txBox="1"/>
          <p:nvPr/>
        </p:nvSpPr>
        <p:spPr>
          <a:xfrm>
            <a:off x="483394" y="110570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/>
              <a:t>Model? (Hypothesis?)</a:t>
            </a:r>
          </a:p>
        </p:txBody>
      </p:sp>
      <p:sp>
        <p:nvSpPr>
          <p:cNvPr id="406" name="Shape 406"/>
          <p:cNvSpPr txBox="1"/>
          <p:nvPr/>
        </p:nvSpPr>
        <p:spPr>
          <a:xfrm>
            <a:off x="702275" y="4631475"/>
            <a:ext cx="82314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</p:txBody>
      </p:sp>
      <p:sp>
        <p:nvSpPr>
          <p:cNvPr id="407" name="Shape 407"/>
          <p:cNvSpPr txBox="1"/>
          <p:nvPr/>
        </p:nvSpPr>
        <p:spPr>
          <a:xfrm>
            <a:off x="483394" y="445055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/>
              <a:t>GradientDescent</a:t>
            </a:r>
          </a:p>
        </p:txBody>
      </p:sp>
      <p:pic>
        <p:nvPicPr>
          <p:cNvPr id="408" name="Shape 4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50" y="4450550"/>
            <a:ext cx="357425" cy="35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Shape 40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47950" y="4430300"/>
            <a:ext cx="1992000" cy="38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Shape 410"/>
          <p:cNvSpPr txBox="1"/>
          <p:nvPr/>
        </p:nvSpPr>
        <p:spPr>
          <a:xfrm>
            <a:off x="304800" y="1521650"/>
            <a:ext cx="63558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logits = tf.matmul(X,W)+b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hypothesis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tf.nn.</a:t>
            </a:r>
            <a:r>
              <a:rPr b="1"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softmax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(logits)</a:t>
            </a:r>
          </a:p>
        </p:txBody>
      </p:sp>
      <p:sp>
        <p:nvSpPr>
          <p:cNvPr id="411" name="Shape 411"/>
          <p:cNvSpPr txBox="1"/>
          <p:nvPr/>
        </p:nvSpPr>
        <p:spPr>
          <a:xfrm>
            <a:off x="304800" y="2434550"/>
            <a:ext cx="85158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i="1" lang="en" sz="16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Cross entropy cost/loss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cost = tf.reduce_mean (-tf.reduce_sum(Y * tf.log(hypothesis), </a:t>
            </a:r>
            <a:r>
              <a:rPr lang="en" sz="1600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Shape 1045"/>
          <p:cNvSpPr txBox="1"/>
          <p:nvPr>
            <p:ph type="title"/>
          </p:nvPr>
        </p:nvSpPr>
        <p:spPr>
          <a:xfrm>
            <a:off x="-8196" y="-170850"/>
            <a:ext cx="57108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Softmax</a:t>
            </a:r>
          </a:p>
        </p:txBody>
      </p:sp>
      <p:sp>
        <p:nvSpPr>
          <p:cNvPr id="1046" name="Shape 1046"/>
          <p:cNvSpPr txBox="1"/>
          <p:nvPr/>
        </p:nvSpPr>
        <p:spPr>
          <a:xfrm>
            <a:off x="526350" y="901750"/>
            <a:ext cx="6204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5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(optional) softmax layer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X_for_softmax = tf.reshape(outputs, [-</a:t>
            </a:r>
            <a:r>
              <a:rPr lang="en" sz="15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hidden_size])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softmax_w = tf.get_variable(</a:t>
            </a:r>
            <a:r>
              <a:rPr b="1" lang="en" sz="15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"softmax_w"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[hidden_size, num_classes]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softmax_b = tf.get_variable(</a:t>
            </a:r>
            <a:r>
              <a:rPr b="1" lang="en" sz="15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"softmax_b"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,[num_classes])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 = tf.matmul(X_for_softmax,softmax_w) + softmax_b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 = tf.</a:t>
            </a:r>
            <a:r>
              <a:rPr lang="en" sz="15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reshape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(outputs,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[batch_size, seq_length, num_classes])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47" name="Shape 10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300" y="145350"/>
            <a:ext cx="3806876" cy="4852803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Shape 1048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Shape 1053"/>
          <p:cNvSpPr txBox="1"/>
          <p:nvPr>
            <p:ph type="title"/>
          </p:nvPr>
        </p:nvSpPr>
        <p:spPr>
          <a:xfrm>
            <a:off x="-8200" y="133950"/>
            <a:ext cx="7365600" cy="1084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Loss</a:t>
            </a:r>
          </a:p>
        </p:txBody>
      </p:sp>
      <p:sp>
        <p:nvSpPr>
          <p:cNvPr id="1054" name="Shape 1054"/>
          <p:cNvSpPr txBox="1"/>
          <p:nvPr/>
        </p:nvSpPr>
        <p:spPr>
          <a:xfrm>
            <a:off x="457200" y="1118150"/>
            <a:ext cx="7849500" cy="37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reshape out for sequence_loss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 = tf.reshape(outputs,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[batch_size, seq_length, num_classes])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All weights are 1 (equal weights)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 = tf.ones([batch_size, seq_length])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sequence_loss = tf.contrib.seq2seq.sequence_loss(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=outputs,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targets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=weights)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mean_loss = tf.reduce_mean(sequence_loss)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train_op = 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tf.train.AdamOptimizer(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).minimize(mean_loss)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55" name="Shape 10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4249" y="133948"/>
            <a:ext cx="2162172" cy="2756223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Shape 1056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Shape 1061"/>
          <p:cNvSpPr txBox="1"/>
          <p:nvPr>
            <p:ph type="title"/>
          </p:nvPr>
        </p:nvSpPr>
        <p:spPr>
          <a:xfrm>
            <a:off x="2036555" y="55700"/>
            <a:ext cx="50709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Training and print results</a:t>
            </a:r>
          </a:p>
        </p:txBody>
      </p:sp>
      <p:sp>
        <p:nvSpPr>
          <p:cNvPr id="1062" name="Shape 1062"/>
          <p:cNvSpPr txBox="1"/>
          <p:nvPr/>
        </p:nvSpPr>
        <p:spPr>
          <a:xfrm>
            <a:off x="0" y="1800250"/>
            <a:ext cx="736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500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_, l, results = sess.run(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[train_op, mean_loss, outputs],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dataX, Y: dataY})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j, result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(results):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index = np.argmax(result,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j,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.join([char_set[t]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index]), l)</a:t>
            </a:r>
          </a:p>
          <a:p>
            <a:pPr indent="510540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63" name="Shape 1063"/>
          <p:cNvSpPr txBox="1"/>
          <p:nvPr/>
        </p:nvSpPr>
        <p:spPr>
          <a:xfrm>
            <a:off x="5993300" y="1543050"/>
            <a:ext cx="2907300" cy="2057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0 167 tttttttttt 3.23111</a:t>
            </a:r>
          </a:p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0 168 tttttttttt 3.23111</a:t>
            </a:r>
          </a:p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0 169 tttttttttt 3.23111</a:t>
            </a:r>
          </a:p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…</a:t>
            </a:r>
          </a:p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499 167 oof the se 0.229306</a:t>
            </a:r>
          </a:p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499 168 tf the sea 0.229306</a:t>
            </a:r>
          </a:p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499 169 n the sea. 0.229306</a:t>
            </a:r>
          </a:p>
        </p:txBody>
      </p:sp>
      <p:sp>
        <p:nvSpPr>
          <p:cNvPr id="1064" name="Shape 1064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Shape 1069"/>
          <p:cNvSpPr txBox="1"/>
          <p:nvPr/>
        </p:nvSpPr>
        <p:spPr>
          <a:xfrm>
            <a:off x="447300" y="1129325"/>
            <a:ext cx="8696700" cy="23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Let's print the last char of each result to check it works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results = sess.run(outputs,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dataX})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j, result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(results):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index = np.argmax(result,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is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 all for the first result to make a sentence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.join([char_set[t]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index]),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(char_set[index[-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1070" name="Shape 1070"/>
          <p:cNvSpPr txBox="1"/>
          <p:nvPr>
            <p:ph type="title"/>
          </p:nvPr>
        </p:nvSpPr>
        <p:spPr>
          <a:xfrm>
            <a:off x="2036555" y="55700"/>
            <a:ext cx="50709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Training and print results</a:t>
            </a:r>
          </a:p>
        </p:txBody>
      </p:sp>
      <p:sp>
        <p:nvSpPr>
          <p:cNvPr id="1071" name="Shape 1071"/>
          <p:cNvSpPr txBox="1"/>
          <p:nvPr/>
        </p:nvSpPr>
        <p:spPr>
          <a:xfrm>
            <a:off x="380175" y="3718025"/>
            <a:ext cx="8464500" cy="1061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g you want to build a ship, don't drum up people together to collect wood and don't assign them tasks and work, but rather teach them to long for the endless immensity of the sea.</a:t>
            </a:r>
          </a:p>
        </p:txBody>
      </p:sp>
      <p:sp>
        <p:nvSpPr>
          <p:cNvPr id="1072" name="Shape 1072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Shape 1077"/>
          <p:cNvSpPr txBox="1"/>
          <p:nvPr>
            <p:ph type="title"/>
          </p:nvPr>
        </p:nvSpPr>
        <p:spPr>
          <a:xfrm>
            <a:off x="-2360863" y="21967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char-rnn</a:t>
            </a:r>
          </a:p>
        </p:txBody>
      </p:sp>
      <p:pic>
        <p:nvPicPr>
          <p:cNvPr id="1078" name="Shape 10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4769" y="677466"/>
            <a:ext cx="5038200" cy="410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Shape 10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6788" y="1658541"/>
            <a:ext cx="2505000" cy="20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Shape 10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6788" y="1658541"/>
            <a:ext cx="2505000" cy="20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Shape 10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1475" y="292894"/>
            <a:ext cx="4737300" cy="47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Shape 109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char/word rnn (char/word level n to n model)</a:t>
            </a:r>
          </a:p>
        </p:txBody>
      </p:sp>
      <p:sp>
        <p:nvSpPr>
          <p:cNvPr id="1091" name="Shape 1091"/>
          <p:cNvSpPr/>
          <p:nvPr/>
        </p:nvSpPr>
        <p:spPr>
          <a:xfrm>
            <a:off x="1280324" y="3816550"/>
            <a:ext cx="72057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https://github.com/sherjilozair/char-rnn-tensorflow</a:t>
            </a:r>
            <a:r>
              <a:rPr b="0" i="0" lang="en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sp>
        <p:nvSpPr>
          <p:cNvPr id="1092" name="Shape 1092"/>
          <p:cNvSpPr/>
          <p:nvPr/>
        </p:nvSpPr>
        <p:spPr>
          <a:xfrm>
            <a:off x="1285123" y="4373750"/>
            <a:ext cx="72057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https://github.com/hunkim/word-rnn-tensorflow</a:t>
            </a:r>
            <a:r>
              <a:rPr b="0" i="0" lang="en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pic>
        <p:nvPicPr>
          <p:cNvPr id="1093" name="Shape 10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67038" y="1545431"/>
            <a:ext cx="2505000" cy="20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8" name="Shape 1098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171567"/>
            <a:ext cx="9143999" cy="4800367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Shape 1099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 with </a:t>
            </a:r>
            <a:r>
              <a:rPr lang="en" sz="2700"/>
              <a:t>time series data (stock) 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Time </a:t>
            </a:r>
            <a:r>
              <a:rPr lang="en"/>
              <a:t>series</a:t>
            </a:r>
            <a:r>
              <a:rPr lang="en"/>
              <a:t> data</a:t>
            </a:r>
          </a:p>
        </p:txBody>
      </p:sp>
      <p:pic>
        <p:nvPicPr>
          <p:cNvPr id="1105" name="Shape 1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625" y="1269126"/>
            <a:ext cx="6690700" cy="351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Shape 1110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Time series data</a:t>
            </a:r>
          </a:p>
        </p:txBody>
      </p:sp>
      <p:graphicFrame>
        <p:nvGraphicFramePr>
          <p:cNvPr id="1111" name="Shape 1111"/>
          <p:cNvGraphicFramePr/>
          <p:nvPr/>
        </p:nvGraphicFramePr>
        <p:xfrm>
          <a:off x="1014688" y="1470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{5F0B515A-6ABC-416B-96DC-72078A391A39}</a:tableStyleId>
              </a:tblPr>
              <a:tblGrid>
                <a:gridCol w="1430325"/>
                <a:gridCol w="1430325"/>
                <a:gridCol w="1430325"/>
                <a:gridCol w="1393275"/>
                <a:gridCol w="1430325"/>
              </a:tblGrid>
              <a:tr h="360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Open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High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Low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Volume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Close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EC0BF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828.659973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833.450012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828.349976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1247700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831.659973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823.02002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828.070007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821.655029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1597800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828.070007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819.929993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824.400024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818.97998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1281700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824.159973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819.359985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818.469971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1304000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818.97998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816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1053600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820.450012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816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820.958984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815.48999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1198100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819.23999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811.700012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815.25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809.780029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1129100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813.669983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809.51001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810.659973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804.539978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989700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809.559998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807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811.840027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803.190002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1155300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808.380005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1112" name="Shape 1112"/>
          <p:cNvSpPr txBox="1"/>
          <p:nvPr/>
        </p:nvSpPr>
        <p:spPr>
          <a:xfrm>
            <a:off x="2889750" y="4456425"/>
            <a:ext cx="33645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'data-02-stock_daily.csv'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